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7" r:id="rId4"/>
    <p:sldId id="268" r:id="rId5"/>
    <p:sldId id="269" r:id="rId6"/>
    <p:sldId id="258" r:id="rId7"/>
    <p:sldId id="270" r:id="rId8"/>
    <p:sldId id="271" r:id="rId9"/>
    <p:sldId id="272" r:id="rId10"/>
    <p:sldId id="273" r:id="rId11"/>
    <p:sldId id="260" r:id="rId12"/>
    <p:sldId id="274" r:id="rId13"/>
    <p:sldId id="275" r:id="rId14"/>
    <p:sldId id="276" r:id="rId15"/>
    <p:sldId id="277" r:id="rId16"/>
    <p:sldId id="262" r:id="rId17"/>
    <p:sldId id="283" r:id="rId18"/>
    <p:sldId id="284" r:id="rId19"/>
    <p:sldId id="285" r:id="rId20"/>
    <p:sldId id="286" r:id="rId21"/>
    <p:sldId id="264" r:id="rId22"/>
    <p:sldId id="278" r:id="rId23"/>
    <p:sldId id="279" r:id="rId24"/>
    <p:sldId id="280" r:id="rId25"/>
    <p:sldId id="281" r:id="rId26"/>
    <p:sldId id="266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EB20C-1CD8-E91D-6443-3DF468E5FFF7}" v="4395" dt="2022-11-12T14:08:15.176"/>
    <p1510:client id="{B791DE00-6C85-62EB-24E0-4BA7FC97CD26}" v="2793" dt="2022-11-13T13:17:43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0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0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8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5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82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7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16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2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9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48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70DEA-DD2F-65FC-FFCD-382BEE9EA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라인트레이서</a:t>
            </a:r>
            <a:r>
              <a:rPr lang="ko-KR" altLang="en-US" dirty="0"/>
              <a:t> 프로젝트</a:t>
            </a:r>
            <a:br>
              <a:rPr lang="en-US" altLang="ko-KR" dirty="0"/>
            </a:br>
            <a:r>
              <a:rPr lang="ko-KR" altLang="en-US" dirty="0"/>
              <a:t>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2727F2-7C86-897A-FB74-8DFFCD3A4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학번 </a:t>
            </a:r>
            <a:r>
              <a:rPr lang="en-US" altLang="ko-KR" dirty="0">
                <a:ea typeface="맑은 고딕"/>
              </a:rPr>
              <a:t>: 2022042011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이름 </a:t>
            </a:r>
            <a:r>
              <a:rPr lang="en-US" altLang="ko-KR" dirty="0">
                <a:ea typeface="맑은 고딕"/>
              </a:rPr>
              <a:t>: </a:t>
            </a:r>
            <a:r>
              <a:rPr lang="en-US" altLang="ko-KR" dirty="0" err="1">
                <a:ea typeface="맑은 고딕"/>
              </a:rPr>
              <a:t>문서영</a:t>
            </a:r>
            <a:endParaRPr lang="ko-KR" altLang="en-US" dirty="0" err="1"/>
          </a:p>
        </p:txBody>
      </p:sp>
    </p:spTree>
    <p:extLst>
      <p:ext uri="{BB962C8B-B14F-4D97-AF65-F5344CB8AC3E}">
        <p14:creationId xmlns:p14="http://schemas.microsoft.com/office/powerpoint/2010/main" val="3949739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D9E46-0B97-47C9-2B4B-8AF2713D2FB4}"/>
              </a:ext>
            </a:extLst>
          </p:cNvPr>
          <p:cNvSpPr txBox="1"/>
          <p:nvPr/>
        </p:nvSpPr>
        <p:spPr>
          <a:xfrm>
            <a:off x="275736" y="549112"/>
            <a:ext cx="378969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altLang="ko-KR" dirty="0">
                <a:ea typeface="+mn-lt"/>
                <a:cs typeface="+mn-lt"/>
              </a:rPr>
              <a:t> </a:t>
            </a:r>
            <a:r>
              <a:rPr lang="af-ZA" altLang="ko-KR" dirty="0" err="1">
                <a:ea typeface="+mn-lt"/>
                <a:cs typeface="+mn-lt"/>
              </a:rPr>
              <a:t>void</a:t>
            </a:r>
            <a:r>
              <a:rPr lang="af-ZA" altLang="ko-KR" dirty="0">
                <a:ea typeface="+mn-lt"/>
                <a:cs typeface="+mn-lt"/>
              </a:rPr>
              <a:t> loop() </a:t>
            </a:r>
          </a:p>
          <a:p>
            <a:r>
              <a:rPr lang="af-ZA" altLang="ko-KR" dirty="0">
                <a:ea typeface="+mn-lt"/>
                <a:cs typeface="+mn-lt"/>
              </a:rPr>
              <a:t>{</a:t>
            </a:r>
          </a:p>
          <a:p>
            <a:endParaRPr lang="af-ZA" altLang="ko-KR" dirty="0">
              <a:ea typeface="+mn-lt"/>
              <a:cs typeface="+mn-lt"/>
            </a:endParaRPr>
          </a:p>
          <a:p>
            <a:r>
              <a:rPr lang="af-ZA" altLang="ko-KR" dirty="0">
                <a:solidFill>
                  <a:schemeClr val="accent6"/>
                </a:solidFill>
                <a:ea typeface="+mn-lt"/>
                <a:cs typeface="+mn-lt"/>
              </a:rPr>
              <a:t> </a:t>
            </a:r>
            <a:r>
              <a:rPr lang="af-ZA" altLang="ko-KR" dirty="0" err="1">
                <a:solidFill>
                  <a:schemeClr val="accent6"/>
                </a:solidFill>
                <a:ea typeface="+mn-lt"/>
                <a:cs typeface="+mn-lt"/>
              </a:rPr>
              <a:t>jodo_control</a:t>
            </a:r>
            <a:r>
              <a:rPr lang="af-ZA" altLang="ko-KR" dirty="0">
                <a:solidFill>
                  <a:schemeClr val="accent6"/>
                </a:solidFill>
                <a:ea typeface="+mn-lt"/>
                <a:cs typeface="+mn-lt"/>
              </a:rPr>
              <a:t>();</a:t>
            </a:r>
          </a:p>
          <a:p>
            <a:r>
              <a:rPr lang="af-ZA" altLang="ko-KR" dirty="0">
                <a:ea typeface="+mn-lt"/>
                <a:cs typeface="+mn-lt"/>
              </a:rPr>
              <a:t> </a:t>
            </a:r>
            <a:r>
              <a:rPr lang="af-ZA" altLang="ko-KR" dirty="0" err="1">
                <a:ea typeface="+mn-lt"/>
                <a:cs typeface="+mn-lt"/>
              </a:rPr>
              <a:t>motor_control</a:t>
            </a:r>
            <a:r>
              <a:rPr lang="af-ZA" altLang="ko-KR" dirty="0">
                <a:ea typeface="+mn-lt"/>
                <a:cs typeface="+mn-lt"/>
              </a:rPr>
              <a:t>();</a:t>
            </a:r>
          </a:p>
          <a:p>
            <a:r>
              <a:rPr lang="af-ZA" altLang="ko-KR" dirty="0">
                <a:ea typeface="+mn-lt"/>
                <a:cs typeface="+mn-lt"/>
              </a:rPr>
              <a:t> </a:t>
            </a:r>
            <a:r>
              <a:rPr lang="af-ZA" altLang="ko-KR" dirty="0" err="1">
                <a:ea typeface="+mn-lt"/>
                <a:cs typeface="+mn-lt"/>
              </a:rPr>
              <a:t>delay</a:t>
            </a:r>
            <a:r>
              <a:rPr lang="af-ZA" altLang="ko-KR" dirty="0">
                <a:ea typeface="+mn-lt"/>
                <a:cs typeface="+mn-lt"/>
              </a:rPr>
              <a:t>(9);</a:t>
            </a:r>
          </a:p>
          <a:p>
            <a:endParaRPr lang="af-ZA" altLang="ko-KR" dirty="0">
              <a:ea typeface="+mn-lt"/>
              <a:cs typeface="+mn-lt"/>
            </a:endParaRPr>
          </a:p>
          <a:p>
            <a:endParaRPr lang="af-ZA" altLang="ko-KR" dirty="0">
              <a:ea typeface="+mn-lt"/>
              <a:cs typeface="+mn-lt"/>
            </a:endParaRPr>
          </a:p>
          <a:p>
            <a:pPr algn="l"/>
            <a:r>
              <a:rPr lang="af-ZA" altLang="ko-KR" dirty="0">
                <a:ea typeface="+mn-lt"/>
                <a:cs typeface="+mn-lt"/>
              </a:rPr>
              <a:t>}</a:t>
            </a:r>
            <a:endParaRPr lang="ko-KR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A176C-A4FB-078A-7B5F-1DF36CE43AE9}"/>
              </a:ext>
            </a:extLst>
          </p:cNvPr>
          <p:cNvSpPr txBox="1"/>
          <p:nvPr/>
        </p:nvSpPr>
        <p:spPr>
          <a:xfrm>
            <a:off x="4355223" y="748862"/>
            <a:ext cx="723604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초음파 센서의 값을 </a:t>
            </a:r>
            <a:r>
              <a:rPr lang="ko-KR" altLang="en-US" dirty="0" err="1">
                <a:ea typeface="맑은 고딕"/>
                <a:cs typeface="Calibri"/>
              </a:rPr>
              <a:t>duration</a:t>
            </a:r>
            <a:r>
              <a:rPr lang="ko-KR" altLang="en-US" dirty="0">
                <a:ea typeface="맑은 고딕"/>
                <a:cs typeface="Calibri"/>
              </a:rPr>
              <a:t>(</a:t>
            </a:r>
            <a:r>
              <a:rPr lang="ko-KR" altLang="en-US" dirty="0" err="1">
                <a:ea typeface="맑은 고딕"/>
                <a:cs typeface="Calibri"/>
              </a:rPr>
              <a:t>double</a:t>
            </a:r>
            <a:r>
              <a:rPr lang="ko-KR" altLang="en-US" dirty="0">
                <a:ea typeface="맑은 고딕"/>
                <a:cs typeface="Calibri"/>
              </a:rPr>
              <a:t>)에 저장, 수식을 이용하여, 단위를 </a:t>
            </a:r>
            <a:r>
              <a:rPr lang="ko-KR" altLang="en-US" dirty="0" err="1">
                <a:ea typeface="맑은 고딕"/>
                <a:cs typeface="Calibri"/>
              </a:rPr>
              <a:t>cm값으로</a:t>
            </a:r>
            <a:r>
              <a:rPr lang="ko-KR" altLang="en-US" dirty="0">
                <a:ea typeface="맑은 고딕"/>
                <a:cs typeface="Calibri"/>
              </a:rPr>
              <a:t> 바꾸어 </a:t>
            </a:r>
            <a:r>
              <a:rPr lang="ko-KR" altLang="en-US" dirty="0" err="1">
                <a:ea typeface="맑은 고딕"/>
                <a:cs typeface="Calibri"/>
              </a:rPr>
              <a:t>cm</a:t>
            </a:r>
            <a:r>
              <a:rPr lang="ko-KR" altLang="en-US" dirty="0">
                <a:ea typeface="맑은 고딕"/>
                <a:cs typeface="Calibri"/>
              </a:rPr>
              <a:t>(</a:t>
            </a:r>
            <a:r>
              <a:rPr lang="ko-KR" altLang="en-US" dirty="0" err="1">
                <a:ea typeface="맑은 고딕"/>
                <a:cs typeface="Calibri"/>
              </a:rPr>
              <a:t>double</a:t>
            </a:r>
            <a:r>
              <a:rPr lang="ko-KR" altLang="en-US" dirty="0">
                <a:ea typeface="맑은 고딕"/>
                <a:cs typeface="Calibri"/>
              </a:rPr>
              <a:t>)에 저장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 err="1">
                <a:ea typeface="맑은 고딕"/>
                <a:cs typeface="Calibri"/>
              </a:rPr>
              <a:t>If</a:t>
            </a:r>
            <a:r>
              <a:rPr lang="ko-KR" altLang="en-US" dirty="0">
                <a:ea typeface="맑은 고딕"/>
                <a:cs typeface="Calibri"/>
              </a:rPr>
              <a:t>/</a:t>
            </a:r>
            <a:r>
              <a:rPr lang="ko-KR" altLang="en-US" dirty="0" err="1">
                <a:ea typeface="맑은 고딕"/>
                <a:cs typeface="Calibri"/>
              </a:rPr>
              <a:t>else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if</a:t>
            </a:r>
            <a:r>
              <a:rPr lang="ko-KR" altLang="en-US" dirty="0">
                <a:ea typeface="맑은 고딕"/>
                <a:cs typeface="Calibri"/>
              </a:rPr>
              <a:t> 구문을 사용하여, </a:t>
            </a:r>
          </a:p>
          <a:p>
            <a:r>
              <a:rPr lang="ko-KR" altLang="en-US" dirty="0" err="1">
                <a:ea typeface="맑은 고딕"/>
                <a:cs typeface="Calibri"/>
              </a:rPr>
              <a:t>cm</a:t>
            </a:r>
            <a:r>
              <a:rPr lang="ko-KR" altLang="en-US" dirty="0">
                <a:ea typeface="맑은 고딕"/>
                <a:cs typeface="Calibri"/>
              </a:rPr>
              <a:t>&lt;10일때</a:t>
            </a:r>
          </a:p>
          <a:p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 err="1">
                <a:ea typeface="맑은 고딕"/>
                <a:cs typeface="Calibri"/>
              </a:rPr>
              <a:t>speed</a:t>
            </a:r>
            <a:r>
              <a:rPr lang="ko-KR" altLang="en-US" dirty="0">
                <a:ea typeface="맑은 고딕"/>
                <a:cs typeface="Calibri"/>
              </a:rPr>
              <a:t>=0으로 바꾸어, 차체를 정지시킨다.</a:t>
            </a:r>
            <a:endParaRPr lang="ko-KR"/>
          </a:p>
          <a:p>
            <a:r>
              <a:rPr lang="ko-KR" altLang="en-US" dirty="0" err="1">
                <a:ea typeface="맑은 고딕"/>
                <a:cs typeface="Calibri"/>
              </a:rPr>
              <a:t>LED에서</a:t>
            </a:r>
            <a:r>
              <a:rPr lang="ko-KR" altLang="en-US" dirty="0">
                <a:ea typeface="맑은 고딕"/>
                <a:cs typeface="Calibri"/>
              </a:rPr>
              <a:t> 녹색을 활성화시킨다</a:t>
            </a:r>
          </a:p>
          <a:p>
            <a:r>
              <a:rPr lang="ko-KR" altLang="en-US" dirty="0">
                <a:ea typeface="맑은 고딕"/>
                <a:cs typeface="Calibri"/>
              </a:rPr>
              <a:t>10&lt;</a:t>
            </a:r>
            <a:r>
              <a:rPr lang="ko-KR" altLang="en-US" dirty="0" err="1">
                <a:ea typeface="맑은 고딕"/>
                <a:cs typeface="Calibri"/>
              </a:rPr>
              <a:t>cm</a:t>
            </a:r>
            <a:r>
              <a:rPr lang="ko-KR" altLang="en-US" dirty="0">
                <a:ea typeface="맑은 고딕"/>
                <a:cs typeface="Calibri"/>
              </a:rPr>
              <a:t>&lt;20일떄 </a:t>
            </a:r>
            <a:r>
              <a:rPr lang="ko-KR" altLang="en-US" dirty="0" err="1">
                <a:ea typeface="맑은 고딕"/>
                <a:cs typeface="Calibri"/>
              </a:rPr>
              <a:t>speed</a:t>
            </a:r>
            <a:r>
              <a:rPr lang="ko-KR" altLang="en-US" dirty="0">
                <a:ea typeface="맑은 고딕"/>
                <a:cs typeface="Calibri"/>
              </a:rPr>
              <a:t>=80로 바꾸어, 차체를 </a:t>
            </a:r>
            <a:r>
              <a:rPr lang="ko-KR" altLang="en-US" dirty="0" err="1">
                <a:ea typeface="맑은 고딕"/>
                <a:cs typeface="Calibri"/>
              </a:rPr>
              <a:t>감속시킨다</a:t>
            </a:r>
            <a:r>
              <a:rPr lang="ko-KR" altLang="en-US" dirty="0">
                <a:ea typeface="맑은 고딕"/>
                <a:cs typeface="Calibri"/>
              </a:rPr>
              <a:t>.</a:t>
            </a:r>
          </a:p>
          <a:p>
            <a:r>
              <a:rPr lang="ko-KR" dirty="0" err="1">
                <a:ea typeface="맑은 고딕"/>
                <a:cs typeface="Calibri"/>
              </a:rPr>
              <a:t>LED에서</a:t>
            </a:r>
            <a:r>
              <a:rPr lang="ko-KR" dirty="0">
                <a:ea typeface="맑은 고딕"/>
                <a:cs typeface="Calibri"/>
              </a:rPr>
              <a:t> </a:t>
            </a:r>
            <a:r>
              <a:rPr lang="ko-KR" altLang="en-US" dirty="0">
                <a:ea typeface="맑은 고딕"/>
                <a:cs typeface="Calibri"/>
              </a:rPr>
              <a:t>녹색</a:t>
            </a:r>
            <a:r>
              <a:rPr lang="en-US" altLang="ko-KR" dirty="0">
                <a:ea typeface="맑은 고딕"/>
                <a:cs typeface="Calibri"/>
              </a:rPr>
              <a:t>,</a:t>
            </a:r>
            <a:r>
              <a:rPr lang="en-US" altLang="ko-KR" dirty="0" err="1">
                <a:ea typeface="맑은 고딕"/>
                <a:cs typeface="Calibri"/>
              </a:rPr>
              <a:t>파란색</a:t>
            </a:r>
            <a:r>
              <a:rPr lang="ko-KR" altLang="en-US" dirty="0">
                <a:ea typeface="맑은 고딕"/>
                <a:cs typeface="Calibri"/>
              </a:rPr>
              <a:t>을</a:t>
            </a:r>
            <a:r>
              <a:rPr lang="ko-KR" dirty="0">
                <a:ea typeface="맑은 고딕"/>
                <a:cs typeface="Calibri"/>
              </a:rPr>
              <a:t> 활성화시킨다</a:t>
            </a:r>
            <a:endParaRPr lang="ko-KR" dirty="0"/>
          </a:p>
          <a:p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770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931A6E-140F-AE43-28CF-A1664E50C5E8}"/>
              </a:ext>
            </a:extLst>
          </p:cNvPr>
          <p:cNvSpPr txBox="1"/>
          <p:nvPr/>
        </p:nvSpPr>
        <p:spPr>
          <a:xfrm>
            <a:off x="469338" y="258945"/>
            <a:ext cx="79140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ea typeface="맑은 고딕"/>
              </a:rPr>
              <a:t>미션 </a:t>
            </a:r>
            <a:r>
              <a:rPr lang="en-US" altLang="ko-KR" sz="3200" dirty="0">
                <a:solidFill>
                  <a:schemeClr val="accent6"/>
                </a:solidFill>
                <a:ea typeface="맑은 고딕"/>
              </a:rPr>
              <a:t>2</a:t>
            </a:r>
            <a:r>
              <a:rPr lang="en-US" altLang="ko-KR" sz="3200" dirty="0">
                <a:ea typeface="맑은 고딕"/>
              </a:rPr>
              <a:t> </a:t>
            </a:r>
            <a:r>
              <a:rPr lang="ko-KR" altLang="en-US" sz="3200" dirty="0">
                <a:ea typeface="맑은 고딕"/>
              </a:rPr>
              <a:t>동영상 및 고찰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FDED9-1A15-0FE3-6C33-29A59CF31B2C}"/>
              </a:ext>
            </a:extLst>
          </p:cNvPr>
          <p:cNvSpPr txBox="1"/>
          <p:nvPr/>
        </p:nvSpPr>
        <p:spPr>
          <a:xfrm>
            <a:off x="689741" y="965637"/>
            <a:ext cx="5682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동영상 첨부(파일명: 정지)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DC128-D5DB-0D73-1FE3-04C35ED2B97C}"/>
              </a:ext>
            </a:extLst>
          </p:cNvPr>
          <p:cNvSpPr txBox="1"/>
          <p:nvPr/>
        </p:nvSpPr>
        <p:spPr>
          <a:xfrm>
            <a:off x="755431" y="1550276"/>
            <a:ext cx="8681216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미션 2를구현하는데에 2가지 문제점이 있었다.</a:t>
            </a:r>
          </a:p>
          <a:p>
            <a:r>
              <a:rPr lang="ko-KR" altLang="en-US" dirty="0">
                <a:ea typeface="맑은 고딕"/>
                <a:cs typeface="Calibri"/>
              </a:rPr>
              <a:t>첫째로 초음파 센서의 값이 물체와의 거리에 상관없이, 0.00으로 받는 것의 문제였다. </a:t>
            </a:r>
          </a:p>
          <a:p>
            <a:r>
              <a:rPr lang="ko-KR" altLang="en-US" dirty="0">
                <a:ea typeface="맑은 고딕"/>
                <a:cs typeface="Calibri"/>
              </a:rPr>
              <a:t>초음파 센서에서 전송하는 </a:t>
            </a:r>
            <a:r>
              <a:rPr lang="ko-KR" altLang="en-US" dirty="0" err="1">
                <a:ea typeface="맑은 고딕"/>
                <a:cs typeface="Calibri"/>
              </a:rPr>
              <a:t>송신값과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수신값을</a:t>
            </a:r>
            <a:r>
              <a:rPr lang="ko-KR" altLang="en-US" dirty="0">
                <a:ea typeface="맑은 고딕"/>
                <a:cs typeface="Calibri"/>
              </a:rPr>
              <a:t> 받는 번호를 </a:t>
            </a:r>
            <a:r>
              <a:rPr lang="ko-KR" altLang="en-US" dirty="0" err="1">
                <a:ea typeface="맑은 고딕"/>
                <a:cs typeface="Calibri"/>
              </a:rPr>
              <a:t>잘못입력해서</a:t>
            </a:r>
            <a:r>
              <a:rPr lang="ko-KR" altLang="en-US" dirty="0">
                <a:ea typeface="맑은 고딕"/>
                <a:cs typeface="Calibri"/>
              </a:rPr>
              <a:t> 벌어진 문제로 회로와 코드의 값을 비교하여 해결하였다.</a:t>
            </a:r>
          </a:p>
          <a:p>
            <a:r>
              <a:rPr lang="ko-KR" altLang="en-US" dirty="0">
                <a:ea typeface="맑은 고딕"/>
                <a:cs typeface="Calibri"/>
              </a:rPr>
              <a:t>차후에 비슷한 문제가 </a:t>
            </a:r>
            <a:r>
              <a:rPr lang="ko-KR" altLang="en-US" dirty="0" err="1">
                <a:ea typeface="맑은 고딕"/>
                <a:cs typeface="Calibri"/>
              </a:rPr>
              <a:t>발견되었을때도</a:t>
            </a:r>
            <a:r>
              <a:rPr lang="ko-KR" altLang="en-US" dirty="0">
                <a:ea typeface="맑은 고딕"/>
                <a:cs typeface="Calibri"/>
              </a:rPr>
              <a:t>, 회로와 코드의 값을 비교하고, </a:t>
            </a:r>
            <a:r>
              <a:rPr lang="ko-KR" altLang="en-US" dirty="0" err="1">
                <a:ea typeface="맑은 고딕"/>
                <a:cs typeface="Calibri"/>
              </a:rPr>
              <a:t>vcc와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gnd가</a:t>
            </a:r>
            <a:r>
              <a:rPr lang="ko-KR" altLang="en-US" dirty="0">
                <a:ea typeface="맑은 고딕"/>
                <a:cs typeface="Calibri"/>
              </a:rPr>
              <a:t> 회로상 맞게 꽂혔는지 확인하여 해결하였다.</a:t>
            </a:r>
          </a:p>
          <a:p>
            <a:r>
              <a:rPr lang="ko-KR" altLang="en-US" dirty="0">
                <a:ea typeface="맑은 고딕"/>
                <a:cs typeface="Calibri"/>
              </a:rPr>
              <a:t>두번째 문제는 물체와의 거리가 10cm미만일때 정지하지 않고 한쪽 바퀴가 </a:t>
            </a:r>
            <a:r>
              <a:rPr lang="ko-KR" altLang="en-US" dirty="0" err="1">
                <a:ea typeface="맑은 고딕"/>
                <a:cs typeface="Calibri"/>
              </a:rPr>
              <a:t>급발진</a:t>
            </a:r>
            <a:r>
              <a:rPr lang="ko-KR" altLang="en-US" dirty="0">
                <a:ea typeface="맑은 고딕"/>
                <a:cs typeface="Calibri"/>
              </a:rPr>
              <a:t> 하여 급격한 우회전을 하는 문제였다. </a:t>
            </a:r>
          </a:p>
          <a:p>
            <a:r>
              <a:rPr lang="ko-KR" altLang="en-US" dirty="0">
                <a:ea typeface="맑은 고딕"/>
                <a:cs typeface="Calibri"/>
              </a:rPr>
              <a:t>이 문제는 직진일때 양쪽 바퀴에 같은 힘을 가해도, 양쪽 바퀴가 다른 회전수를 보이는 문제를 해결하기 위해 왼쪽 바퀴에 더한 </a:t>
            </a:r>
            <a:r>
              <a:rPr lang="ko-KR" altLang="en-US" dirty="0" err="1">
                <a:ea typeface="맑은 고딕"/>
                <a:cs typeface="Calibri"/>
              </a:rPr>
              <a:t>forward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fitting</a:t>
            </a:r>
            <a:r>
              <a:rPr lang="ko-KR" altLang="en-US" dirty="0">
                <a:ea typeface="맑은 고딕"/>
                <a:cs typeface="Calibri"/>
              </a:rPr>
              <a:t> 값 때문에 발생한 문제였다.</a:t>
            </a:r>
          </a:p>
          <a:p>
            <a:r>
              <a:rPr lang="ko-KR" altLang="en-US" dirty="0">
                <a:ea typeface="맑은 고딕"/>
                <a:cs typeface="Calibri"/>
              </a:rPr>
              <a:t>이 문제를 해결하기 위하여, 직진일 때 같은 값(</a:t>
            </a:r>
            <a:r>
              <a:rPr lang="ko-KR" altLang="en-US" dirty="0" err="1">
                <a:ea typeface="맑은 고딕"/>
                <a:cs typeface="Calibri"/>
              </a:rPr>
              <a:t>speed</a:t>
            </a:r>
            <a:r>
              <a:rPr lang="ko-KR" altLang="en-US" dirty="0">
                <a:ea typeface="맑은 고딕"/>
                <a:cs typeface="Calibri"/>
              </a:rPr>
              <a:t>)</a:t>
            </a:r>
            <a:r>
              <a:rPr lang="ko-KR" altLang="en-US" dirty="0" err="1">
                <a:ea typeface="맑은 고딕"/>
                <a:cs typeface="Calibri"/>
              </a:rPr>
              <a:t>를</a:t>
            </a:r>
            <a:r>
              <a:rPr lang="ko-KR" altLang="en-US" dirty="0">
                <a:ea typeface="맑은 고딕"/>
                <a:cs typeface="Calibri"/>
              </a:rPr>
              <a:t> 주어, </a:t>
            </a:r>
            <a:r>
              <a:rPr lang="ko-KR" altLang="en-US" dirty="0" err="1">
                <a:ea typeface="맑은 고딕"/>
                <a:cs typeface="Calibri"/>
              </a:rPr>
              <a:t>speed가</a:t>
            </a:r>
            <a:r>
              <a:rPr lang="ko-KR" altLang="en-US" dirty="0">
                <a:ea typeface="맑은 고딕"/>
                <a:cs typeface="Calibri"/>
              </a:rPr>
              <a:t> 0일때 완전히 정지하도록 하였다. </a:t>
            </a:r>
          </a:p>
          <a:p>
            <a:r>
              <a:rPr lang="ko-KR" altLang="en-US" dirty="0" err="1">
                <a:ea typeface="맑은 고딕"/>
                <a:cs typeface="Calibri"/>
              </a:rPr>
              <a:t>Forward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fitting값의</a:t>
            </a:r>
            <a:r>
              <a:rPr lang="ko-KR" altLang="en-US" dirty="0">
                <a:ea typeface="맑은 고딕"/>
                <a:cs typeface="Calibri"/>
              </a:rPr>
              <a:t> 부재로 발생하는 문제, 직진명령어일때 직진하지 않는 문제는  </a:t>
            </a:r>
            <a:r>
              <a:rPr lang="ko-KR" altLang="en-US" dirty="0" err="1">
                <a:ea typeface="맑은 고딕"/>
                <a:cs typeface="Calibri"/>
              </a:rPr>
              <a:t>speed값을</a:t>
            </a:r>
            <a:r>
              <a:rPr lang="ko-KR" altLang="en-US" dirty="0">
                <a:ea typeface="맑은 고딕"/>
                <a:cs typeface="Calibri"/>
              </a:rPr>
              <a:t> 200에서 100으로 낮추었다. 결론적으로 직진이 잘 안되어도, </a:t>
            </a:r>
            <a:r>
              <a:rPr lang="ko-KR" altLang="en-US" dirty="0" err="1">
                <a:ea typeface="맑은 고딕"/>
                <a:cs typeface="Calibri"/>
              </a:rPr>
              <a:t>라인트레이싱이</a:t>
            </a:r>
            <a:r>
              <a:rPr lang="ko-KR" altLang="en-US" dirty="0">
                <a:ea typeface="맑은 고딕"/>
                <a:cs typeface="Calibri"/>
              </a:rPr>
              <a:t> 우회전, 좌회전으로 보완되게 만들어 해결하였다.</a:t>
            </a:r>
          </a:p>
        </p:txBody>
      </p:sp>
    </p:spTree>
    <p:extLst>
      <p:ext uri="{BB962C8B-B14F-4D97-AF65-F5344CB8AC3E}">
        <p14:creationId xmlns:p14="http://schemas.microsoft.com/office/powerpoint/2010/main" val="4284620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931A6E-140F-AE43-28CF-A1664E50C5E8}"/>
              </a:ext>
            </a:extLst>
          </p:cNvPr>
          <p:cNvSpPr txBox="1"/>
          <p:nvPr/>
        </p:nvSpPr>
        <p:spPr>
          <a:xfrm>
            <a:off x="561304" y="245807"/>
            <a:ext cx="79140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ea typeface="맑은 고딕"/>
              </a:rPr>
              <a:t>미션 3</a:t>
            </a:r>
            <a:r>
              <a:rPr lang="en-US" altLang="ko-KR" sz="3200" dirty="0">
                <a:ea typeface="맑은 고딕"/>
              </a:rPr>
              <a:t> </a:t>
            </a:r>
            <a:r>
              <a:rPr lang="ko-KR" altLang="en-US" sz="3200" dirty="0">
                <a:ea typeface="맑은 고딕"/>
              </a:rPr>
              <a:t>코드 및 설명</a:t>
            </a:r>
            <a:endParaRPr lang="ko-KR" altLang="en-US" sz="3200" dirty="0">
              <a:ea typeface="맑은 고딕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E2E73-81BD-0E5A-1BCC-994EE9843878}"/>
              </a:ext>
            </a:extLst>
          </p:cNvPr>
          <p:cNvSpPr txBox="1"/>
          <p:nvPr/>
        </p:nvSpPr>
        <p:spPr>
          <a:xfrm>
            <a:off x="321469" y="857249"/>
            <a:ext cx="5253035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 6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 5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 10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 11</a:t>
            </a:r>
            <a:endParaRPr lang="ko-KR" sz="1600">
              <a:ea typeface="맑은 고딕"/>
              <a:cs typeface="Calibri"/>
            </a:endParaRPr>
          </a:p>
          <a:p>
            <a:endParaRPr lang="ko-KR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+mn-lt"/>
                <a:cs typeface="+mn-lt"/>
              </a:rPr>
              <a:t>//초음파 센서 값 송신/수신</a:t>
            </a: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Trig</a:t>
            </a:r>
            <a:r>
              <a:rPr lang="ko-KR" sz="1600" dirty="0">
                <a:ea typeface="+mn-lt"/>
                <a:cs typeface="+mn-lt"/>
              </a:rPr>
              <a:t> 8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Echo</a:t>
            </a:r>
            <a:r>
              <a:rPr lang="ko-KR" sz="1600" dirty="0">
                <a:ea typeface="+mn-lt"/>
                <a:cs typeface="+mn-lt"/>
              </a:rPr>
              <a:t> 7</a:t>
            </a:r>
            <a:endParaRPr lang="ko-KR" sz="1600" dirty="0">
              <a:ea typeface="맑은 고딕"/>
              <a:cs typeface="Calibri"/>
            </a:endParaRPr>
          </a:p>
          <a:p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//</a:t>
            </a:r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LED모듈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#define BLUE 3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#define GREEN 2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#define RED 1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 </a:t>
            </a:r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=100;</a:t>
            </a:r>
            <a:endParaRPr lang="ko-KR" sz="1600" dirty="0">
              <a:solidFill>
                <a:schemeClr val="accent2"/>
              </a:solidFill>
              <a:ea typeface="맑은 고딕"/>
              <a:cs typeface="Calibri"/>
            </a:endParaRPr>
          </a:p>
          <a:p>
            <a:endParaRPr lang="ko-KR" altLang="en-US" sz="1600" dirty="0">
              <a:ea typeface="맑은 고딕"/>
              <a:cs typeface="Calibri"/>
            </a:endParaRPr>
          </a:p>
          <a:p>
            <a:r>
              <a:rPr lang="en-US" altLang="ko-KR" sz="1600" dirty="0">
                <a:ea typeface="맑은 고딕"/>
              </a:rPr>
              <a:t>//</a:t>
            </a:r>
            <a:r>
              <a:rPr lang="en-US" altLang="ko-KR" sz="1600" dirty="0" err="1">
                <a:ea typeface="맑은 고딕"/>
              </a:rPr>
              <a:t>트래킹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센서값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수신</a:t>
            </a:r>
            <a:endParaRPr lang="en-US" alt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IR_right</a:t>
            </a:r>
            <a:r>
              <a:rPr lang="ko-KR" sz="1600" dirty="0">
                <a:ea typeface="+mn-lt"/>
                <a:cs typeface="+mn-lt"/>
              </a:rPr>
              <a:t> 13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IR_left</a:t>
            </a:r>
            <a:r>
              <a:rPr lang="ko-KR" sz="1600" dirty="0">
                <a:ea typeface="+mn-lt"/>
                <a:cs typeface="+mn-lt"/>
              </a:rPr>
              <a:t> 12</a:t>
            </a:r>
            <a:endParaRPr lang="ko-KR" sz="1600">
              <a:ea typeface="맑은 고딕"/>
              <a:cs typeface="Calibri"/>
            </a:endParaRPr>
          </a:p>
          <a:p>
            <a:pPr algn="l"/>
            <a:endParaRPr lang="ko-KR" altLang="en-US" sz="1600" dirty="0"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3282F-4C3B-4963-EB7D-0AE11D167AD9}"/>
              </a:ext>
            </a:extLst>
          </p:cNvPr>
          <p:cNvSpPr txBox="1"/>
          <p:nvPr/>
        </p:nvSpPr>
        <p:spPr>
          <a:xfrm>
            <a:off x="5661422" y="625077"/>
            <a:ext cx="5622130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// 로직 설정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0; // 1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 0; // 1</a:t>
            </a:r>
            <a:endParaRPr lang="ko-KR" sz="1600" dirty="0">
              <a:ea typeface="맑은 고딕"/>
              <a:cs typeface="Calibri"/>
            </a:endParaRPr>
          </a:p>
          <a:p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void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setup</a:t>
            </a:r>
            <a:r>
              <a:rPr lang="ko-KR" sz="1600" dirty="0">
                <a:ea typeface="+mn-lt"/>
                <a:cs typeface="+mn-lt"/>
              </a:rPr>
              <a:t>() {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(RED, OUTPUT);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(GREEN, OUTPUT);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(BLUE, OUTPUT);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(RED, 1);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(GREEN, 1);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(BLUE, 1);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//모터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//IR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IR_right</a:t>
            </a:r>
            <a:r>
              <a:rPr lang="ko-KR" sz="1600" dirty="0">
                <a:ea typeface="+mn-lt"/>
                <a:cs typeface="+mn-lt"/>
              </a:rPr>
              <a:t>, INPUT);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IR_left</a:t>
            </a:r>
            <a:r>
              <a:rPr lang="ko-KR" sz="1600" dirty="0">
                <a:ea typeface="+mn-lt"/>
                <a:cs typeface="+mn-lt"/>
              </a:rPr>
              <a:t>, INPUT);</a:t>
            </a:r>
            <a:endParaRPr lang="ko-KR" sz="1600" dirty="0">
              <a:ea typeface="맑은 고딕"/>
              <a:cs typeface="Calibri"/>
            </a:endParaRPr>
          </a:p>
          <a:p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//초음파센서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Trig</a:t>
            </a:r>
            <a:r>
              <a:rPr lang="ko-KR" sz="1600" dirty="0">
                <a:ea typeface="+mn-lt"/>
                <a:cs typeface="+mn-lt"/>
              </a:rPr>
              <a:t>, OUTPUT); // 9번핀 출력(</a:t>
            </a:r>
            <a:r>
              <a:rPr lang="ko-KR" sz="1600" dirty="0" err="1">
                <a:ea typeface="+mn-lt"/>
                <a:cs typeface="+mn-lt"/>
              </a:rPr>
              <a:t>Trig</a:t>
            </a:r>
            <a:r>
              <a:rPr lang="ko-KR" sz="1600" dirty="0">
                <a:ea typeface="+mn-lt"/>
                <a:cs typeface="+mn-lt"/>
              </a:rPr>
              <a:t>) 설정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Echo</a:t>
            </a:r>
            <a:r>
              <a:rPr lang="ko-KR" sz="1600" dirty="0">
                <a:ea typeface="+mn-lt"/>
                <a:cs typeface="+mn-lt"/>
              </a:rPr>
              <a:t>, INPUT); // 8번핀 입력(</a:t>
            </a:r>
            <a:r>
              <a:rPr lang="ko-KR" sz="1600" dirty="0" err="1">
                <a:ea typeface="+mn-lt"/>
                <a:cs typeface="+mn-lt"/>
              </a:rPr>
              <a:t>Echo</a:t>
            </a:r>
            <a:r>
              <a:rPr lang="ko-KR" sz="1600" dirty="0">
                <a:ea typeface="+mn-lt"/>
                <a:cs typeface="+mn-lt"/>
              </a:rPr>
              <a:t>) 설정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Serial.begin</a:t>
            </a:r>
            <a:r>
              <a:rPr lang="ko-KR" sz="1600" dirty="0">
                <a:ea typeface="+mn-lt"/>
                <a:cs typeface="+mn-lt"/>
              </a:rPr>
              <a:t>(9600);</a:t>
            </a:r>
            <a:endParaRPr lang="ko-KR" sz="1600">
              <a:ea typeface="맑은 고딕"/>
              <a:cs typeface="Calibri"/>
            </a:endParaRPr>
          </a:p>
          <a:p>
            <a:pPr algn="l"/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288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E6A15B-4E3C-8F40-F941-168DE2D5AB83}"/>
              </a:ext>
            </a:extLst>
          </p:cNvPr>
          <p:cNvSpPr txBox="1"/>
          <p:nvPr/>
        </p:nvSpPr>
        <p:spPr>
          <a:xfrm>
            <a:off x="6506766" y="53578"/>
            <a:ext cx="5253036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// 직선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0 &amp;&amp; 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</a:t>
            </a:r>
            <a:r>
              <a:rPr lang="ko-KR" sz="1600" dirty="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</a:t>
            </a:r>
            <a:r>
              <a:rPr lang="ko-KR" sz="1600" dirty="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좌측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speed+20);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speed-40 );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우측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speed-15);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speed+20);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pPr algn="l"/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67B7C-A005-50C2-37CD-578B6B812C22}"/>
              </a:ext>
            </a:extLst>
          </p:cNvPr>
          <p:cNvSpPr txBox="1"/>
          <p:nvPr/>
        </p:nvSpPr>
        <p:spPr>
          <a:xfrm>
            <a:off x="803672" y="345281"/>
            <a:ext cx="5526880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// </a:t>
            </a:r>
            <a:r>
              <a:rPr lang="ko-KR" sz="1600" dirty="0" err="1">
                <a:ea typeface="+mn-lt"/>
                <a:cs typeface="+mn-lt"/>
              </a:rPr>
              <a:t>라인트레이서</a:t>
            </a:r>
            <a:r>
              <a:rPr lang="ko-KR" sz="1600" dirty="0">
                <a:ea typeface="+mn-lt"/>
                <a:cs typeface="+mn-lt"/>
              </a:rPr>
              <a:t> 제어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void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motor_control</a:t>
            </a:r>
            <a:r>
              <a:rPr lang="ko-KR" sz="1600" dirty="0">
                <a:ea typeface="+mn-lt"/>
                <a:cs typeface="+mn-lt"/>
              </a:rPr>
              <a:t>()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{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//IR 센서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 </a:t>
            </a:r>
            <a:r>
              <a:rPr lang="ko-KR" sz="1600" err="1">
                <a:ea typeface="+mn-lt"/>
                <a:cs typeface="+mn-lt"/>
              </a:rPr>
              <a:t>digitalRead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IR_left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 </a:t>
            </a:r>
            <a:r>
              <a:rPr lang="ko-KR" sz="1600" err="1">
                <a:ea typeface="+mn-lt"/>
                <a:cs typeface="+mn-lt"/>
              </a:rPr>
              <a:t>digitalRead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IR_right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</a:t>
            </a:r>
            <a:r>
              <a:rPr lang="ko-KR" sz="1600" err="1">
                <a:ea typeface="+mn-lt"/>
                <a:cs typeface="+mn-lt"/>
              </a:rPr>
              <a:t>센서값</a:t>
            </a:r>
            <a:r>
              <a:rPr lang="ko-KR" sz="1600" dirty="0">
                <a:ea typeface="+mn-lt"/>
                <a:cs typeface="+mn-lt"/>
              </a:rPr>
              <a:t> 수신</a:t>
            </a:r>
            <a:endParaRPr lang="ko-KR" sz="1600" dirty="0">
              <a:ea typeface="맑은 고딕"/>
            </a:endParaRPr>
          </a:p>
          <a:p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==1 ||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==1)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{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//정상으로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1 ){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0;flag_left = 0;}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// 우측으로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0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1 ){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0; </a:t>
            </a:r>
            <a:r>
              <a:rPr lang="ko-KR" sz="160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 1; // 왼쪽으로 이동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Serial.print</a:t>
            </a:r>
            <a:r>
              <a:rPr lang="ko-KR" sz="1600" dirty="0">
                <a:ea typeface="+mn-lt"/>
                <a:cs typeface="+mn-lt"/>
              </a:rPr>
              <a:t>("</a:t>
            </a:r>
            <a:r>
              <a:rPr lang="ko-KR" sz="1600" err="1">
                <a:ea typeface="+mn-lt"/>
                <a:cs typeface="+mn-lt"/>
              </a:rPr>
              <a:t>sensor_right</a:t>
            </a:r>
            <a:r>
              <a:rPr lang="ko-KR" sz="1600" dirty="0">
                <a:ea typeface="+mn-lt"/>
                <a:cs typeface="+mn-lt"/>
              </a:rPr>
              <a:t> : 0 ");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// 좌측으로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0 ){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1; </a:t>
            </a:r>
            <a:r>
              <a:rPr lang="ko-KR" sz="160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 0; // 오른쪽으로 이동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Serial.print</a:t>
            </a:r>
            <a:r>
              <a:rPr lang="ko-KR" sz="1600" dirty="0">
                <a:ea typeface="+mn-lt"/>
                <a:cs typeface="+mn-lt"/>
              </a:rPr>
              <a:t>("</a:t>
            </a:r>
            <a:r>
              <a:rPr lang="ko-KR" sz="1600" err="1">
                <a:ea typeface="+mn-lt"/>
                <a:cs typeface="+mn-lt"/>
              </a:rPr>
              <a:t>sensor_right</a:t>
            </a:r>
            <a:r>
              <a:rPr lang="ko-KR" sz="1600" dirty="0">
                <a:ea typeface="+mn-lt"/>
                <a:cs typeface="+mn-lt"/>
              </a:rPr>
              <a:t> : 1 ");</a:t>
            </a:r>
            <a:endParaRPr lang="ko-KR" sz="1600" dirty="0">
              <a:ea typeface="맑은 고딕"/>
            </a:endParaRPr>
          </a:p>
          <a:p>
            <a:pPr algn="l"/>
            <a:r>
              <a:rPr lang="ko-KR" sz="1600" dirty="0">
                <a:ea typeface="+mn-lt"/>
                <a:cs typeface="+mn-lt"/>
              </a:rPr>
              <a:t>}</a:t>
            </a:r>
            <a:endParaRPr lang="ko-KR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7281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4247AF-BD3C-0828-7041-470E5B8206EF}"/>
              </a:ext>
            </a:extLst>
          </p:cNvPr>
          <p:cNvSpPr txBox="1"/>
          <p:nvPr/>
        </p:nvSpPr>
        <p:spPr>
          <a:xfrm>
            <a:off x="285750" y="202406"/>
            <a:ext cx="5253036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void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jodo_control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(){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 </a:t>
            </a:r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jodo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=</a:t>
            </a:r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analogRead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(A1);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 //</a:t>
            </a:r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Serial.println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2"/>
                </a:solidFill>
                <a:ea typeface="+mn-lt"/>
                <a:cs typeface="+mn-lt"/>
              </a:rPr>
              <a:t>jodo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);//확인을 위한 것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if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 (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jodo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&gt;350)//어두움-(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터널진입시,파란색LED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 ON)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 {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(RED, LOW);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(GREEN, LOW);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(BLUE,HIGH);</a:t>
            </a:r>
            <a:r>
              <a:rPr lang="ko-KR" altLang="en-US" sz="1600" dirty="0">
                <a:solidFill>
                  <a:schemeClr val="accent2"/>
                </a:solidFill>
                <a:ea typeface="+mn-lt"/>
                <a:cs typeface="+mn-lt"/>
              </a:rPr>
              <a:t> 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=90;//감속하기 위한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 제어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</a:t>
            </a:r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dirty="0" err="1">
                <a:ea typeface="+mn-lt"/>
                <a:cs typeface="+mn-lt"/>
              </a:rPr>
              <a:t>echo_control</a:t>
            </a:r>
            <a:r>
              <a:rPr lang="ko-KR" sz="1600" dirty="0">
                <a:ea typeface="+mn-lt"/>
                <a:cs typeface="+mn-lt"/>
              </a:rPr>
              <a:t>();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  }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else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if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jodo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&lt;=350)//밝음-(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밖일시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파란색LED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 OFF)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 {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(RED, LOW);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(GREEN, LOW);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(BLUE,LOW);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accent2"/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=100;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dirty="0" err="1">
                <a:ea typeface="+mn-lt"/>
                <a:cs typeface="+mn-lt"/>
              </a:rPr>
              <a:t>echo_control</a:t>
            </a:r>
            <a:r>
              <a:rPr lang="ko-KR" sz="1600" dirty="0">
                <a:ea typeface="+mn-lt"/>
                <a:cs typeface="+mn-lt"/>
              </a:rPr>
              <a:t>();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  }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2"/>
                </a:solidFill>
                <a:ea typeface="+mn-lt"/>
                <a:cs typeface="+mn-lt"/>
              </a:rPr>
              <a:t>  }</a:t>
            </a:r>
            <a:endParaRPr lang="ko-KR" sz="1600">
              <a:solidFill>
                <a:schemeClr val="accent2"/>
              </a:solidFill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CAED2-F09E-4687-8D18-0FF8D2B5C5D0}"/>
              </a:ext>
            </a:extLst>
          </p:cNvPr>
          <p:cNvSpPr txBox="1"/>
          <p:nvPr/>
        </p:nvSpPr>
        <p:spPr>
          <a:xfrm>
            <a:off x="5542359" y="202406"/>
            <a:ext cx="6305727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1600" dirty="0" err="1"/>
              <a:t>double</a:t>
            </a:r>
            <a:r>
              <a:rPr lang="af-ZA" sz="1600" dirty="0"/>
              <a:t> </a:t>
            </a:r>
            <a:r>
              <a:rPr lang="af-ZA" sz="1600" dirty="0" err="1"/>
              <a:t>duration</a:t>
            </a:r>
            <a:r>
              <a:rPr lang="af-ZA" sz="1600" dirty="0"/>
              <a:t>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 err="1"/>
              <a:t>double</a:t>
            </a:r>
            <a:r>
              <a:rPr lang="af-ZA" sz="1600" dirty="0"/>
              <a:t> cm;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 err="1"/>
              <a:t>void</a:t>
            </a:r>
            <a:r>
              <a:rPr lang="af-ZA" sz="1600" dirty="0"/>
              <a:t> </a:t>
            </a:r>
            <a:r>
              <a:rPr lang="af-ZA" sz="1600" dirty="0" err="1"/>
              <a:t>echo_control</a:t>
            </a:r>
            <a:r>
              <a:rPr lang="af-ZA" sz="1600" dirty="0"/>
              <a:t>(){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  //</a:t>
            </a:r>
            <a:r>
              <a:rPr lang="ko-KR" altLang="en-US" sz="1600" dirty="0">
                <a:ea typeface="맑은 고딕"/>
              </a:rPr>
              <a:t>초음파신호 송신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</a:t>
            </a:r>
            <a:r>
              <a:rPr lang="af-ZA" sz="1600" dirty="0" err="1"/>
              <a:t>Trig</a:t>
            </a:r>
            <a:r>
              <a:rPr lang="af-ZA" sz="1600" dirty="0"/>
              <a:t>, LOW);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delayMicroseconds</a:t>
            </a:r>
            <a:r>
              <a:rPr lang="af-ZA" sz="1600" dirty="0"/>
              <a:t>(2);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</a:t>
            </a:r>
            <a:r>
              <a:rPr lang="af-ZA" sz="1600" dirty="0" err="1"/>
              <a:t>Trig</a:t>
            </a:r>
            <a:r>
              <a:rPr lang="af-ZA" sz="1600" dirty="0"/>
              <a:t>, HIGH);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delayMicroseconds</a:t>
            </a:r>
            <a:r>
              <a:rPr lang="af-ZA" sz="1600" dirty="0"/>
              <a:t>(2);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digitalWrite</a:t>
            </a:r>
            <a:r>
              <a:rPr lang="af-ZA" sz="1600" dirty="0"/>
              <a:t>(</a:t>
            </a:r>
            <a:r>
              <a:rPr lang="af-ZA" sz="1600" err="1"/>
              <a:t>Trig</a:t>
            </a:r>
            <a:r>
              <a:rPr lang="af-ZA" sz="1600" dirty="0"/>
              <a:t>, LOW);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// </a:t>
            </a:r>
            <a:r>
              <a:rPr lang="ko-KR" altLang="en-US" sz="1600" dirty="0">
                <a:ea typeface="맑은 고딕"/>
              </a:rPr>
              <a:t>초음파신호 수신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af-ZA" sz="1600" err="1"/>
              <a:t>duration</a:t>
            </a:r>
            <a:r>
              <a:rPr lang="af-ZA" sz="1600" dirty="0"/>
              <a:t> = </a:t>
            </a:r>
            <a:r>
              <a:rPr lang="af-ZA" sz="1600" err="1"/>
              <a:t>pulseIn</a:t>
            </a:r>
            <a:r>
              <a:rPr lang="af-ZA" sz="1600" dirty="0"/>
              <a:t> (</a:t>
            </a:r>
            <a:r>
              <a:rPr lang="af-ZA" sz="1600" err="1"/>
              <a:t>Echo</a:t>
            </a:r>
            <a:r>
              <a:rPr lang="af-ZA" sz="1600" dirty="0"/>
              <a:t>, HIGH);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cm = </a:t>
            </a:r>
            <a:r>
              <a:rPr lang="af-ZA" sz="1600" err="1"/>
              <a:t>duration</a:t>
            </a:r>
            <a:r>
              <a:rPr lang="af-ZA" sz="1600" dirty="0"/>
              <a:t>*340/10000/2;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Serial.println</a:t>
            </a:r>
            <a:r>
              <a:rPr lang="af-ZA" sz="1600" dirty="0"/>
              <a:t>(cm);//</a:t>
            </a:r>
            <a:r>
              <a:rPr lang="ko-KR" altLang="en-US" sz="1600" dirty="0">
                <a:ea typeface="맑은 고딕"/>
              </a:rPr>
              <a:t>확인을 </a:t>
            </a:r>
            <a:r>
              <a:rPr lang="ko-KR" altLang="en-US" sz="1600" err="1">
                <a:ea typeface="맑은 고딕"/>
              </a:rPr>
              <a:t>위한것</a:t>
            </a:r>
            <a:endParaRPr lang="ko-KR" altLang="en-US" sz="1600" dirty="0">
              <a:ea typeface="맑은 고딕"/>
              <a:cs typeface="Calibri"/>
            </a:endParaRPr>
          </a:p>
          <a:p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af-ZA" sz="1600" err="1"/>
              <a:t>if</a:t>
            </a:r>
            <a:r>
              <a:rPr lang="af-ZA" sz="1600" dirty="0"/>
              <a:t>(cm&lt;10.0)//10cm</a:t>
            </a:r>
            <a:r>
              <a:rPr lang="ko-KR" altLang="en-US" sz="1600" dirty="0">
                <a:ea typeface="맑은 고딕"/>
              </a:rPr>
              <a:t>이하일때 정지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en-US" altLang="ko-KR" sz="1600" dirty="0">
                <a:ea typeface="맑은 고딕"/>
              </a:rPr>
              <a:t>{</a:t>
            </a:r>
            <a:endParaRPr lang="en-US" altLang="ko-KR" sz="1600" dirty="0">
              <a:ea typeface="맑은 고딕"/>
              <a:cs typeface="Calibri"/>
            </a:endParaRPr>
          </a:p>
          <a:p>
            <a:r>
              <a:rPr lang="en-US" altLang="ko-KR" sz="1600" dirty="0">
                <a:ea typeface="맑은 고딕"/>
              </a:rPr>
              <a:t> </a:t>
            </a:r>
            <a:r>
              <a:rPr lang="af-ZA" sz="1600" err="1"/>
              <a:t>digitalWrite</a:t>
            </a:r>
            <a:r>
              <a:rPr lang="af-ZA" sz="1600" dirty="0"/>
              <a:t>(GREEN, HIGH);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digitalWrite</a:t>
            </a:r>
            <a:r>
              <a:rPr lang="af-ZA" sz="1600" dirty="0"/>
              <a:t>(BLUE,HIGH); 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speed</a:t>
            </a:r>
            <a:r>
              <a:rPr lang="af-ZA" sz="1600" dirty="0"/>
              <a:t>=0;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}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else </a:t>
            </a:r>
            <a:r>
              <a:rPr lang="af-ZA" sz="1600" err="1"/>
              <a:t>if</a:t>
            </a:r>
            <a:r>
              <a:rPr lang="af-ZA" sz="1600" dirty="0"/>
              <a:t>(cm&lt;20.0 &amp;&amp; cm&gt;10.0)//10cm</a:t>
            </a:r>
            <a:r>
              <a:rPr lang="ko-KR" altLang="en-US" sz="1600" dirty="0">
                <a:ea typeface="맑은 고딕"/>
              </a:rPr>
              <a:t>초과 </a:t>
            </a:r>
            <a:r>
              <a:rPr lang="en-US" altLang="ko-KR" sz="1600" dirty="0">
                <a:ea typeface="맑은 고딕"/>
              </a:rPr>
              <a:t>20</a:t>
            </a:r>
            <a:r>
              <a:rPr lang="af-ZA" sz="1600" dirty="0"/>
              <a:t>cm</a:t>
            </a:r>
            <a:r>
              <a:rPr lang="ko-KR" altLang="en-US" sz="1600" dirty="0">
                <a:ea typeface="맑은 고딕"/>
              </a:rPr>
              <a:t>미만 감속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en-US" altLang="ko-KR" sz="1600" dirty="0">
                <a:ea typeface="맑은 고딕"/>
              </a:rPr>
              <a:t>{</a:t>
            </a:r>
            <a:endParaRPr lang="en-US" altLang="ko-KR" sz="1600" dirty="0">
              <a:ea typeface="맑은 고딕"/>
              <a:cs typeface="Calibri"/>
            </a:endParaRPr>
          </a:p>
          <a:p>
            <a:r>
              <a:rPr lang="en-US" altLang="ko-KR" sz="1600" dirty="0">
                <a:ea typeface="맑은 고딕"/>
              </a:rPr>
              <a:t> </a:t>
            </a:r>
            <a:r>
              <a:rPr lang="af-ZA" sz="1600" err="1"/>
              <a:t>digitalWrite</a:t>
            </a:r>
            <a:r>
              <a:rPr lang="af-ZA" sz="1600" dirty="0"/>
              <a:t>(GREEN, HIGH);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speed</a:t>
            </a:r>
            <a:r>
              <a:rPr lang="af-ZA" sz="1600" dirty="0"/>
              <a:t>=80;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}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}</a:t>
            </a:r>
            <a:endParaRPr lang="af-ZA" sz="1600">
              <a:ea typeface="맑은 고딕"/>
              <a:cs typeface="Calibri"/>
            </a:endParaRPr>
          </a:p>
          <a:p>
            <a:endParaRPr lang="af-ZA" sz="1600" dirty="0">
              <a:ea typeface="맑은 고딕"/>
              <a:cs typeface="Calibri"/>
            </a:endParaRPr>
          </a:p>
          <a:p>
            <a:endParaRPr lang="af-ZA" altLang="ko-KR" sz="16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780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D9E46-0B97-47C9-2B4B-8AF2713D2FB4}"/>
              </a:ext>
            </a:extLst>
          </p:cNvPr>
          <p:cNvSpPr txBox="1"/>
          <p:nvPr/>
        </p:nvSpPr>
        <p:spPr>
          <a:xfrm>
            <a:off x="275736" y="549112"/>
            <a:ext cx="378969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altLang="ko-KR" dirty="0">
                <a:ea typeface="+mn-lt"/>
                <a:cs typeface="+mn-lt"/>
              </a:rPr>
              <a:t> </a:t>
            </a:r>
            <a:r>
              <a:rPr lang="af-ZA" altLang="ko-KR" dirty="0" err="1">
                <a:ea typeface="+mn-lt"/>
                <a:cs typeface="+mn-lt"/>
              </a:rPr>
              <a:t>void</a:t>
            </a:r>
            <a:r>
              <a:rPr lang="af-ZA" altLang="ko-KR" dirty="0">
                <a:ea typeface="+mn-lt"/>
                <a:cs typeface="+mn-lt"/>
              </a:rPr>
              <a:t> loop() </a:t>
            </a:r>
          </a:p>
          <a:p>
            <a:r>
              <a:rPr lang="af-ZA" altLang="ko-KR" dirty="0">
                <a:ea typeface="+mn-lt"/>
                <a:cs typeface="+mn-lt"/>
              </a:rPr>
              <a:t>{</a:t>
            </a:r>
          </a:p>
          <a:p>
            <a:endParaRPr lang="af-ZA" altLang="ko-KR" dirty="0">
              <a:ea typeface="+mn-lt"/>
              <a:cs typeface="+mn-lt"/>
            </a:endParaRPr>
          </a:p>
          <a:p>
            <a:r>
              <a:rPr lang="af-ZA" altLang="ko-KR" dirty="0">
                <a:solidFill>
                  <a:schemeClr val="accent2"/>
                </a:solidFill>
                <a:ea typeface="+mn-lt"/>
                <a:cs typeface="+mn-lt"/>
              </a:rPr>
              <a:t> </a:t>
            </a:r>
            <a:r>
              <a:rPr lang="af-ZA" altLang="ko-KR" dirty="0" err="1">
                <a:solidFill>
                  <a:schemeClr val="accent2"/>
                </a:solidFill>
                <a:ea typeface="+mn-lt"/>
                <a:cs typeface="+mn-lt"/>
              </a:rPr>
              <a:t>jodo_control</a:t>
            </a:r>
            <a:r>
              <a:rPr lang="af-ZA" altLang="ko-KR" dirty="0">
                <a:solidFill>
                  <a:schemeClr val="accent2"/>
                </a:solidFill>
                <a:ea typeface="+mn-lt"/>
                <a:cs typeface="+mn-lt"/>
              </a:rPr>
              <a:t>();</a:t>
            </a:r>
          </a:p>
          <a:p>
            <a:r>
              <a:rPr lang="af-ZA" altLang="ko-KR" dirty="0">
                <a:ea typeface="+mn-lt"/>
                <a:cs typeface="+mn-lt"/>
              </a:rPr>
              <a:t> </a:t>
            </a:r>
            <a:r>
              <a:rPr lang="af-ZA" altLang="ko-KR" dirty="0" err="1">
                <a:ea typeface="+mn-lt"/>
                <a:cs typeface="+mn-lt"/>
              </a:rPr>
              <a:t>motor_control</a:t>
            </a:r>
            <a:r>
              <a:rPr lang="af-ZA" altLang="ko-KR" dirty="0">
                <a:ea typeface="+mn-lt"/>
                <a:cs typeface="+mn-lt"/>
              </a:rPr>
              <a:t>();</a:t>
            </a:r>
          </a:p>
          <a:p>
            <a:r>
              <a:rPr lang="af-ZA" altLang="ko-KR" dirty="0">
                <a:ea typeface="+mn-lt"/>
                <a:cs typeface="+mn-lt"/>
              </a:rPr>
              <a:t> </a:t>
            </a:r>
            <a:r>
              <a:rPr lang="af-ZA" altLang="ko-KR" dirty="0" err="1">
                <a:ea typeface="+mn-lt"/>
                <a:cs typeface="+mn-lt"/>
              </a:rPr>
              <a:t>delay</a:t>
            </a:r>
            <a:r>
              <a:rPr lang="af-ZA" altLang="ko-KR" dirty="0">
                <a:ea typeface="+mn-lt"/>
                <a:cs typeface="+mn-lt"/>
              </a:rPr>
              <a:t>(9);</a:t>
            </a:r>
          </a:p>
          <a:p>
            <a:endParaRPr lang="af-ZA" altLang="ko-KR" dirty="0">
              <a:ea typeface="+mn-lt"/>
              <a:cs typeface="+mn-lt"/>
            </a:endParaRPr>
          </a:p>
          <a:p>
            <a:endParaRPr lang="af-ZA" altLang="ko-KR" dirty="0">
              <a:ea typeface="+mn-lt"/>
              <a:cs typeface="+mn-lt"/>
            </a:endParaRPr>
          </a:p>
          <a:p>
            <a:pPr algn="l"/>
            <a:r>
              <a:rPr lang="af-ZA" altLang="ko-KR" dirty="0">
                <a:ea typeface="+mn-lt"/>
                <a:cs typeface="+mn-lt"/>
              </a:rPr>
              <a:t>}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A176C-A4FB-078A-7B5F-1DF36CE43AE9}"/>
              </a:ext>
            </a:extLst>
          </p:cNvPr>
          <p:cNvSpPr txBox="1"/>
          <p:nvPr/>
        </p:nvSpPr>
        <p:spPr>
          <a:xfrm>
            <a:off x="4355223" y="748862"/>
            <a:ext cx="72360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조도센서의 값을 </a:t>
            </a:r>
            <a:r>
              <a:rPr lang="ko-KR" altLang="en-US" dirty="0" err="1">
                <a:ea typeface="맑은 고딕"/>
                <a:cs typeface="Calibri"/>
              </a:rPr>
              <a:t>jodo에</a:t>
            </a:r>
            <a:r>
              <a:rPr lang="ko-KR" altLang="en-US" dirty="0">
                <a:ea typeface="맑은 고딕"/>
                <a:cs typeface="Calibri"/>
              </a:rPr>
              <a:t> 받음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 err="1">
                <a:ea typeface="맑은 고딕"/>
                <a:cs typeface="Calibri"/>
              </a:rPr>
              <a:t>Jodo</a:t>
            </a:r>
            <a:r>
              <a:rPr lang="ko-KR" altLang="en-US" dirty="0">
                <a:ea typeface="맑은 고딕"/>
                <a:cs typeface="Calibri"/>
              </a:rPr>
              <a:t>&gt;350일때를 터널안에 들어가서, 어두운 상태로 가정</a:t>
            </a:r>
          </a:p>
          <a:p>
            <a:r>
              <a:rPr lang="ko-KR" altLang="en-US" dirty="0">
                <a:ea typeface="맑은 고딕"/>
                <a:cs typeface="Calibri"/>
              </a:rPr>
              <a:t>파란색 </a:t>
            </a:r>
            <a:r>
              <a:rPr lang="ko-KR" altLang="en-US" dirty="0" err="1">
                <a:ea typeface="맑은 고딕"/>
                <a:cs typeface="Calibri"/>
              </a:rPr>
              <a:t>LED를</a:t>
            </a:r>
            <a:r>
              <a:rPr lang="ko-KR" altLang="en-US" dirty="0">
                <a:ea typeface="맑은 고딕"/>
                <a:cs typeface="Calibri"/>
              </a:rPr>
              <a:t> 켜고, </a:t>
            </a:r>
            <a:r>
              <a:rPr lang="ko-KR" altLang="en-US" dirty="0" err="1">
                <a:ea typeface="맑은 고딕"/>
                <a:cs typeface="Calibri"/>
              </a:rPr>
              <a:t>speed</a:t>
            </a:r>
            <a:r>
              <a:rPr lang="ko-KR" altLang="en-US" dirty="0">
                <a:ea typeface="맑은 고딕"/>
                <a:cs typeface="Calibri"/>
              </a:rPr>
              <a:t> 값을 90으로 바꾸어 감속</a:t>
            </a:r>
          </a:p>
          <a:p>
            <a:r>
              <a:rPr lang="ko-KR" altLang="en-US" dirty="0" err="1">
                <a:ea typeface="맑은 고딕"/>
                <a:cs typeface="Calibri"/>
              </a:rPr>
              <a:t>Jodo</a:t>
            </a:r>
            <a:r>
              <a:rPr lang="ko-KR" altLang="en-US" dirty="0">
                <a:ea typeface="맑은 고딕"/>
                <a:cs typeface="Calibri"/>
              </a:rPr>
              <a:t>&lt;=350일때를 터널 밖이라서, 밝은 상태라고 가정</a:t>
            </a:r>
          </a:p>
          <a:p>
            <a:r>
              <a:rPr lang="ko-KR" altLang="en-US" dirty="0">
                <a:ea typeface="맑은 고딕"/>
                <a:cs typeface="Calibri"/>
              </a:rPr>
              <a:t>파란색 </a:t>
            </a:r>
            <a:r>
              <a:rPr lang="ko-KR" altLang="en-US" dirty="0" err="1">
                <a:ea typeface="맑은 고딕"/>
                <a:cs typeface="Calibri"/>
              </a:rPr>
              <a:t>LED를</a:t>
            </a:r>
            <a:r>
              <a:rPr lang="ko-KR" altLang="en-US" dirty="0">
                <a:ea typeface="맑은 고딕"/>
                <a:cs typeface="Calibri"/>
              </a:rPr>
              <a:t> 끄고, </a:t>
            </a:r>
            <a:r>
              <a:rPr lang="ko-KR" altLang="en-US" dirty="0" err="1">
                <a:ea typeface="맑은 고딕"/>
                <a:cs typeface="Calibri"/>
              </a:rPr>
              <a:t>speed값을</a:t>
            </a:r>
            <a:r>
              <a:rPr lang="ko-KR" altLang="en-US" dirty="0">
                <a:ea typeface="맑은 고딕"/>
                <a:cs typeface="Calibri"/>
              </a:rPr>
              <a:t> 다시 100으로 원상복귀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 err="1">
                <a:ea typeface="맑은 고딕"/>
                <a:cs typeface="Calibri"/>
              </a:rPr>
              <a:t>loop를</a:t>
            </a:r>
            <a:r>
              <a:rPr lang="ko-KR" altLang="en-US" dirty="0">
                <a:ea typeface="맑은 고딕"/>
                <a:cs typeface="Calibri"/>
              </a:rPr>
              <a:t> 통하여 반복 </a:t>
            </a:r>
          </a:p>
        </p:txBody>
      </p:sp>
    </p:spTree>
    <p:extLst>
      <p:ext uri="{BB962C8B-B14F-4D97-AF65-F5344CB8AC3E}">
        <p14:creationId xmlns:p14="http://schemas.microsoft.com/office/powerpoint/2010/main" val="1090521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931A6E-140F-AE43-28CF-A1664E50C5E8}"/>
              </a:ext>
            </a:extLst>
          </p:cNvPr>
          <p:cNvSpPr txBox="1"/>
          <p:nvPr/>
        </p:nvSpPr>
        <p:spPr>
          <a:xfrm>
            <a:off x="469338" y="258945"/>
            <a:ext cx="79140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ea typeface="맑은 고딕"/>
              </a:rPr>
              <a:t>미션 </a:t>
            </a:r>
            <a:r>
              <a:rPr lang="en-US" altLang="ko-KR" sz="3200" dirty="0">
                <a:solidFill>
                  <a:schemeClr val="accent2"/>
                </a:solidFill>
                <a:ea typeface="맑은 고딕"/>
              </a:rPr>
              <a:t>3</a:t>
            </a:r>
            <a:r>
              <a:rPr lang="en-US" altLang="ko-KR" sz="3200" dirty="0">
                <a:ea typeface="맑은 고딕"/>
              </a:rPr>
              <a:t> </a:t>
            </a:r>
            <a:r>
              <a:rPr lang="ko-KR" altLang="en-US" sz="3200" dirty="0">
                <a:ea typeface="맑은 고딕"/>
              </a:rPr>
              <a:t>동영상 및 고찰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5981B-C63B-55B2-9763-D3C8FFEEE954}"/>
              </a:ext>
            </a:extLst>
          </p:cNvPr>
          <p:cNvSpPr txBox="1"/>
          <p:nvPr/>
        </p:nvSpPr>
        <p:spPr>
          <a:xfrm>
            <a:off x="610913" y="1241534"/>
            <a:ext cx="28742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동영상 첨부(파일명:  조도)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0CFF9-120E-154B-29EF-3E44A30C019F}"/>
              </a:ext>
            </a:extLst>
          </p:cNvPr>
          <p:cNvSpPr txBox="1"/>
          <p:nvPr/>
        </p:nvSpPr>
        <p:spPr>
          <a:xfrm>
            <a:off x="689740" y="1911568"/>
            <a:ext cx="9338112" cy="40931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DC09F-EACA-AE92-7723-84B212032388}"/>
              </a:ext>
            </a:extLst>
          </p:cNvPr>
          <p:cNvSpPr txBox="1"/>
          <p:nvPr/>
        </p:nvSpPr>
        <p:spPr>
          <a:xfrm>
            <a:off x="803672" y="1768078"/>
            <a:ext cx="92297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터널안과 밖의 조도  차이를 측정하였고, 터널 안에서의 조도를 350이상일때로 가정함.</a:t>
            </a:r>
          </a:p>
          <a:p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29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931A6E-140F-AE43-28CF-A1664E50C5E8}"/>
              </a:ext>
            </a:extLst>
          </p:cNvPr>
          <p:cNvSpPr txBox="1"/>
          <p:nvPr/>
        </p:nvSpPr>
        <p:spPr>
          <a:xfrm>
            <a:off x="561304" y="245807"/>
            <a:ext cx="791401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3200" dirty="0">
                <a:solidFill>
                  <a:srgbClr val="7030A0"/>
                </a:solidFill>
                <a:ea typeface="맑은 고딕"/>
                <a:cs typeface="Calibri"/>
              </a:rPr>
              <a:t>미션 </a:t>
            </a:r>
            <a:r>
              <a:rPr lang="en-US" sz="3200" dirty="0">
                <a:solidFill>
                  <a:srgbClr val="7030A0"/>
                </a:solidFill>
                <a:ea typeface="+mn-lt"/>
                <a:cs typeface="Calibri"/>
              </a:rPr>
              <a:t>4</a:t>
            </a:r>
            <a:r>
              <a:rPr lang="en-US" sz="3200" dirty="0">
                <a:ea typeface="+mn-lt"/>
                <a:cs typeface="Calibri"/>
              </a:rPr>
              <a:t> </a:t>
            </a:r>
            <a:r>
              <a:rPr lang="ko-KR" sz="3200" dirty="0">
                <a:ea typeface="맑은 고딕"/>
                <a:cs typeface="Calibri"/>
              </a:rPr>
              <a:t>코드 및 설명</a:t>
            </a:r>
            <a:endParaRPr lang="ko-KR" sz="3200" dirty="0">
              <a:ea typeface="+mn-lt"/>
              <a:cs typeface="+mn-lt"/>
            </a:endParaRPr>
          </a:p>
          <a:p>
            <a:endParaRPr lang="ko-KR" sz="3200" dirty="0">
              <a:ea typeface="맑은 고딕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E2E73-81BD-0E5A-1BCC-994EE9843878}"/>
              </a:ext>
            </a:extLst>
          </p:cNvPr>
          <p:cNvSpPr txBox="1"/>
          <p:nvPr/>
        </p:nvSpPr>
        <p:spPr>
          <a:xfrm>
            <a:off x="321469" y="857249"/>
            <a:ext cx="5253035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#define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RightMotorA_forward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6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#define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RightMotorA_backward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5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#define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LeftMotorB_forward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10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#define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LeftMotorB_backward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11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//초음파 센서 값 송신/수신</a:t>
            </a: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#define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Trig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8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#define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Echo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7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//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LED모듈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#define BLUE 3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#define GREEN 2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#define RED 1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=100;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rPr>
              <a:t>//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rPr>
              <a:t>트래킹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rPr>
              <a:t>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rPr>
              <a:t>센서값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rPr>
              <a:t>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rPr>
              <a:t>수신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#define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IR_right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13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#define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IR_left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12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pPr algn="l"/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3282F-4C3B-4963-EB7D-0AE11D167AD9}"/>
              </a:ext>
            </a:extLst>
          </p:cNvPr>
          <p:cNvSpPr txBox="1"/>
          <p:nvPr/>
        </p:nvSpPr>
        <p:spPr>
          <a:xfrm>
            <a:off x="5661422" y="625077"/>
            <a:ext cx="5622130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// 로직 설정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flag_right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= 0; // 1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flag_left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= 0; // 1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void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setup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() {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(RED, OUTPUT);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(GREEN, OUTPUT);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(BLUE, OUTPUT);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(RED, 1);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(GREEN, 1);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(BLUE, 1);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//모터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RightMotorA_forward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OUTPUT);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RightMotorA_backward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OUTPUT);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LeftMotorB_forward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OUTPUT);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LeftMotorB_backward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OUTPUT);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//IR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IR_right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INPUT);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IR_left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INPUT);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//초음파센서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Trig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OUTPUT); // 9번핀 출력(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Trig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) 설정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Echo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INPUT); // 8번핀 입력(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Echo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) 설정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Serial.begin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(9600);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pPr algn="l"/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}</a:t>
            </a:r>
            <a:endParaRPr lang="ko-KR" sz="1600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912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E6A15B-4E3C-8F40-F941-168DE2D5AB83}"/>
              </a:ext>
            </a:extLst>
          </p:cNvPr>
          <p:cNvSpPr txBox="1"/>
          <p:nvPr/>
        </p:nvSpPr>
        <p:spPr>
          <a:xfrm>
            <a:off x="6506766" y="53578"/>
            <a:ext cx="5253036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// 직선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0 &amp;&amp; 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</a:t>
            </a:r>
            <a:r>
              <a:rPr lang="ko-KR" sz="1600" dirty="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</a:t>
            </a:r>
            <a:r>
              <a:rPr lang="ko-KR" sz="1600" dirty="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좌측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speed+20);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speed-40 );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우측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speed-15);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speed+20);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pPr algn="l"/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67B7C-A005-50C2-37CD-578B6B812C22}"/>
              </a:ext>
            </a:extLst>
          </p:cNvPr>
          <p:cNvSpPr txBox="1"/>
          <p:nvPr/>
        </p:nvSpPr>
        <p:spPr>
          <a:xfrm>
            <a:off x="803672" y="345281"/>
            <a:ext cx="5526880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// </a:t>
            </a:r>
            <a:r>
              <a:rPr lang="ko-KR" sz="1600" dirty="0" err="1">
                <a:ea typeface="+mn-lt"/>
                <a:cs typeface="+mn-lt"/>
              </a:rPr>
              <a:t>라인트레이서</a:t>
            </a:r>
            <a:r>
              <a:rPr lang="ko-KR" sz="1600" dirty="0">
                <a:ea typeface="+mn-lt"/>
                <a:cs typeface="+mn-lt"/>
              </a:rPr>
              <a:t> 제어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void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motor_control</a:t>
            </a:r>
            <a:r>
              <a:rPr lang="ko-KR" sz="1600" dirty="0">
                <a:ea typeface="+mn-lt"/>
                <a:cs typeface="+mn-lt"/>
              </a:rPr>
              <a:t>()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{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//IR 센서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 </a:t>
            </a:r>
            <a:r>
              <a:rPr lang="ko-KR" sz="1600" err="1">
                <a:ea typeface="+mn-lt"/>
                <a:cs typeface="+mn-lt"/>
              </a:rPr>
              <a:t>digitalRead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IR_left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 </a:t>
            </a:r>
            <a:r>
              <a:rPr lang="ko-KR" sz="1600" err="1">
                <a:ea typeface="+mn-lt"/>
                <a:cs typeface="+mn-lt"/>
              </a:rPr>
              <a:t>digitalRead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IR_right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</a:t>
            </a:r>
            <a:r>
              <a:rPr lang="ko-KR" sz="1600" err="1">
                <a:ea typeface="+mn-lt"/>
                <a:cs typeface="+mn-lt"/>
              </a:rPr>
              <a:t>센서값</a:t>
            </a:r>
            <a:r>
              <a:rPr lang="ko-KR" sz="1600" dirty="0">
                <a:ea typeface="+mn-lt"/>
                <a:cs typeface="+mn-lt"/>
              </a:rPr>
              <a:t> 수신</a:t>
            </a:r>
            <a:endParaRPr lang="ko-KR" sz="1600" dirty="0">
              <a:ea typeface="맑은 고딕"/>
            </a:endParaRPr>
          </a:p>
          <a:p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==1 ||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==1)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{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//정상으로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1 ){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0;flag_left = 0;}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// 우측으로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0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1 ){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0; </a:t>
            </a:r>
            <a:r>
              <a:rPr lang="ko-KR" sz="160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 1; // 왼쪽으로 이동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Serial.print</a:t>
            </a:r>
            <a:r>
              <a:rPr lang="ko-KR" sz="1600" dirty="0">
                <a:ea typeface="+mn-lt"/>
                <a:cs typeface="+mn-lt"/>
              </a:rPr>
              <a:t>("</a:t>
            </a:r>
            <a:r>
              <a:rPr lang="ko-KR" sz="1600" err="1">
                <a:ea typeface="+mn-lt"/>
                <a:cs typeface="+mn-lt"/>
              </a:rPr>
              <a:t>sensor_right</a:t>
            </a:r>
            <a:r>
              <a:rPr lang="ko-KR" sz="1600" dirty="0">
                <a:ea typeface="+mn-lt"/>
                <a:cs typeface="+mn-lt"/>
              </a:rPr>
              <a:t> : 0 ");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// 좌측으로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0 ){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1; </a:t>
            </a:r>
            <a:r>
              <a:rPr lang="ko-KR" sz="160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 0; // 오른쪽으로 이동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Serial.print</a:t>
            </a:r>
            <a:r>
              <a:rPr lang="ko-KR" sz="1600" dirty="0">
                <a:ea typeface="+mn-lt"/>
                <a:cs typeface="+mn-lt"/>
              </a:rPr>
              <a:t>("</a:t>
            </a:r>
            <a:r>
              <a:rPr lang="ko-KR" sz="1600" err="1">
                <a:ea typeface="+mn-lt"/>
                <a:cs typeface="+mn-lt"/>
              </a:rPr>
              <a:t>sensor_right</a:t>
            </a:r>
            <a:r>
              <a:rPr lang="ko-KR" sz="1600" dirty="0">
                <a:ea typeface="+mn-lt"/>
                <a:cs typeface="+mn-lt"/>
              </a:rPr>
              <a:t> : 1 ");</a:t>
            </a:r>
            <a:endParaRPr lang="ko-KR" sz="1600" dirty="0">
              <a:ea typeface="맑은 고딕"/>
            </a:endParaRPr>
          </a:p>
          <a:p>
            <a:pPr algn="l"/>
            <a:r>
              <a:rPr lang="ko-KR" sz="1600" dirty="0">
                <a:ea typeface="+mn-lt"/>
                <a:cs typeface="+mn-lt"/>
              </a:rPr>
              <a:t>}</a:t>
            </a:r>
            <a:endParaRPr lang="ko-KR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418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4247AF-BD3C-0828-7041-470E5B8206EF}"/>
              </a:ext>
            </a:extLst>
          </p:cNvPr>
          <p:cNvSpPr txBox="1"/>
          <p:nvPr/>
        </p:nvSpPr>
        <p:spPr>
          <a:xfrm>
            <a:off x="285750" y="202406"/>
            <a:ext cx="5253036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void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jodo_control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(){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jodo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=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analogRead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(A1);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//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Serial.println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jodo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);//확인을 위한 것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if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jodo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&gt;350)//어두움-(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터널진입시,파란색LED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ON)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{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(RED, LOW);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(GREEN, LOW);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(BLUE,HIGH);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=90;//감속하기 위한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제어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echo_control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  }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else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if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jodo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&lt;=350)//밝음-(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밖일시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파란색LED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OFF)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{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(RED, LOW);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(GREEN, LOW);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(BLUE,LOW);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=100;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</a:t>
            </a:r>
            <a:r>
              <a:rPr lang="ko-KR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echo_control</a:t>
            </a:r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();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  }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}</a:t>
            </a:r>
            <a:endParaRPr lang="ko-KR" sz="160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CAED2-F09E-4687-8D18-0FF8D2B5C5D0}"/>
              </a:ext>
            </a:extLst>
          </p:cNvPr>
          <p:cNvSpPr txBox="1"/>
          <p:nvPr/>
        </p:nvSpPr>
        <p:spPr>
          <a:xfrm>
            <a:off x="5601890" y="202406"/>
            <a:ext cx="6305727" cy="8710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1600" dirty="0" err="1"/>
              <a:t>double</a:t>
            </a:r>
            <a:r>
              <a:rPr lang="af-ZA" sz="1600" dirty="0"/>
              <a:t> </a:t>
            </a:r>
            <a:r>
              <a:rPr lang="af-ZA" sz="1600" dirty="0" err="1"/>
              <a:t>duration</a:t>
            </a:r>
            <a:r>
              <a:rPr lang="af-ZA" sz="1600" dirty="0"/>
              <a:t>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 err="1"/>
              <a:t>double</a:t>
            </a:r>
            <a:r>
              <a:rPr lang="af-ZA" sz="1600" dirty="0"/>
              <a:t> cm;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 err="1"/>
              <a:t>void</a:t>
            </a:r>
            <a:r>
              <a:rPr lang="af-ZA" sz="1600" dirty="0"/>
              <a:t> </a:t>
            </a:r>
            <a:r>
              <a:rPr lang="af-ZA" sz="1600" dirty="0" err="1"/>
              <a:t>echo_control</a:t>
            </a:r>
            <a:r>
              <a:rPr lang="af-ZA" sz="1600" dirty="0"/>
              <a:t>(){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  //</a:t>
            </a:r>
            <a:r>
              <a:rPr lang="ko-KR" altLang="en-US" sz="1600" dirty="0">
                <a:ea typeface="맑은 고딕"/>
              </a:rPr>
              <a:t>초음파신호 송신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</a:t>
            </a:r>
            <a:r>
              <a:rPr lang="af-ZA" sz="1600" dirty="0" err="1"/>
              <a:t>Trig</a:t>
            </a:r>
            <a:r>
              <a:rPr lang="af-ZA" sz="1600" dirty="0"/>
              <a:t>, LOW);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delayMicroseconds</a:t>
            </a:r>
            <a:r>
              <a:rPr lang="af-ZA" sz="1600" dirty="0"/>
              <a:t>(2);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</a:t>
            </a:r>
            <a:r>
              <a:rPr lang="af-ZA" sz="1600" dirty="0" err="1"/>
              <a:t>Trig</a:t>
            </a:r>
            <a:r>
              <a:rPr lang="af-ZA" sz="1600" dirty="0"/>
              <a:t>, HIGH);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delayMicroseconds</a:t>
            </a:r>
            <a:r>
              <a:rPr lang="af-ZA" sz="1600" dirty="0"/>
              <a:t>(2);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digitalWrite</a:t>
            </a:r>
            <a:r>
              <a:rPr lang="af-ZA" sz="1600" dirty="0"/>
              <a:t>(</a:t>
            </a:r>
            <a:r>
              <a:rPr lang="af-ZA" sz="1600" err="1"/>
              <a:t>Trig</a:t>
            </a:r>
            <a:r>
              <a:rPr lang="af-ZA" sz="1600" dirty="0"/>
              <a:t>, LOW);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// </a:t>
            </a:r>
            <a:r>
              <a:rPr lang="ko-KR" altLang="en-US" sz="1600" dirty="0">
                <a:ea typeface="맑은 고딕"/>
              </a:rPr>
              <a:t>초음파신호 수신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af-ZA" sz="1600" err="1"/>
              <a:t>duration</a:t>
            </a:r>
            <a:r>
              <a:rPr lang="af-ZA" sz="1600" dirty="0"/>
              <a:t> = </a:t>
            </a:r>
            <a:r>
              <a:rPr lang="af-ZA" sz="1600" err="1"/>
              <a:t>pulseIn</a:t>
            </a:r>
            <a:r>
              <a:rPr lang="af-ZA" sz="1600" dirty="0"/>
              <a:t> (</a:t>
            </a:r>
            <a:r>
              <a:rPr lang="af-ZA" sz="1600" err="1"/>
              <a:t>Echo</a:t>
            </a:r>
            <a:r>
              <a:rPr lang="af-ZA" sz="1600" dirty="0"/>
              <a:t>, HIGH);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cm = </a:t>
            </a:r>
            <a:r>
              <a:rPr lang="af-ZA" sz="1600" err="1"/>
              <a:t>duration</a:t>
            </a:r>
            <a:r>
              <a:rPr lang="af-ZA" sz="1600" dirty="0"/>
              <a:t>*340/10000/2;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Serial.println</a:t>
            </a:r>
            <a:r>
              <a:rPr lang="af-ZA" sz="1600" dirty="0"/>
              <a:t>(cm);//</a:t>
            </a:r>
            <a:r>
              <a:rPr lang="ko-KR" altLang="en-US" sz="1600" dirty="0">
                <a:ea typeface="맑은 고딕"/>
              </a:rPr>
              <a:t>확인을 </a:t>
            </a:r>
            <a:r>
              <a:rPr lang="ko-KR" altLang="en-US" sz="1600" err="1">
                <a:ea typeface="맑은 고딕"/>
              </a:rPr>
              <a:t>위한것</a:t>
            </a:r>
            <a:endParaRPr lang="ko-KR" altLang="en-US" sz="1600" dirty="0">
              <a:ea typeface="맑은 고딕"/>
              <a:cs typeface="Calibri"/>
            </a:endParaRPr>
          </a:p>
          <a:p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solidFill>
                  <a:srgbClr val="7030A0"/>
                </a:solidFill>
                <a:ea typeface="맑은 고딕"/>
              </a:rPr>
              <a:t> </a:t>
            </a:r>
            <a:r>
              <a:rPr lang="af-ZA" sz="1600" err="1">
                <a:solidFill>
                  <a:srgbClr val="7030A0"/>
                </a:solidFill>
              </a:rPr>
              <a:t>if</a:t>
            </a:r>
            <a:r>
              <a:rPr lang="af-ZA" sz="1600" dirty="0">
                <a:solidFill>
                  <a:srgbClr val="7030A0"/>
                </a:solidFill>
              </a:rPr>
              <a:t>(cm&lt;10.0)//10cm</a:t>
            </a:r>
            <a:r>
              <a:rPr lang="ko-KR" altLang="en-US" sz="1600" dirty="0">
                <a:solidFill>
                  <a:srgbClr val="7030A0"/>
                </a:solidFill>
                <a:ea typeface="맑은 고딕"/>
              </a:rPr>
              <a:t>이하일때 정지</a:t>
            </a:r>
            <a:endParaRPr lang="ko-KR" altLang="en-US" sz="1600" dirty="0">
              <a:solidFill>
                <a:srgbClr val="7030A0"/>
              </a:solidFill>
              <a:ea typeface="맑은 고딕"/>
              <a:cs typeface="Calibri"/>
            </a:endParaRPr>
          </a:p>
          <a:p>
            <a:r>
              <a:rPr lang="ko-KR" altLang="en-US" sz="1600" dirty="0">
                <a:solidFill>
                  <a:srgbClr val="7030A0"/>
                </a:solidFill>
                <a:ea typeface="맑은 고딕"/>
              </a:rPr>
              <a:t> 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</a:rPr>
              <a:t>{</a:t>
            </a:r>
            <a:endParaRPr lang="en-US" altLang="ko-KR" sz="1600" dirty="0">
              <a:solidFill>
                <a:srgbClr val="7030A0"/>
              </a:solidFill>
              <a:ea typeface="맑은 고딕"/>
              <a:cs typeface="Calibri"/>
            </a:endParaRPr>
          </a:p>
          <a:p>
            <a:r>
              <a:rPr lang="en-US" altLang="ko-KR" sz="1600" dirty="0">
                <a:solidFill>
                  <a:srgbClr val="7030A0"/>
                </a:solidFill>
                <a:ea typeface="맑은 고딕"/>
              </a:rPr>
              <a:t> </a:t>
            </a:r>
            <a:r>
              <a:rPr lang="af-ZA" sz="1600" err="1">
                <a:solidFill>
                  <a:srgbClr val="7030A0"/>
                </a:solidFill>
              </a:rPr>
              <a:t>digitalWrite</a:t>
            </a:r>
            <a:r>
              <a:rPr lang="af-ZA" sz="1600" dirty="0">
                <a:solidFill>
                  <a:srgbClr val="7030A0"/>
                </a:solidFill>
              </a:rPr>
              <a:t>(GREEN, HIGH);</a:t>
            </a:r>
            <a:endParaRPr lang="af-ZA" sz="1600">
              <a:solidFill>
                <a:srgbClr val="7030A0"/>
              </a:solidFill>
              <a:ea typeface="맑은 고딕"/>
              <a:cs typeface="Calibri"/>
            </a:endParaRPr>
          </a:p>
          <a:p>
            <a:r>
              <a:rPr lang="af-ZA" sz="1600" dirty="0">
                <a:solidFill>
                  <a:srgbClr val="7030A0"/>
                </a:solidFill>
              </a:rPr>
              <a:t> </a:t>
            </a:r>
            <a:r>
              <a:rPr lang="af-ZA" sz="1600" err="1">
                <a:solidFill>
                  <a:srgbClr val="7030A0"/>
                </a:solidFill>
              </a:rPr>
              <a:t>digitalWrite</a:t>
            </a:r>
            <a:r>
              <a:rPr lang="af-ZA" sz="1600" dirty="0">
                <a:solidFill>
                  <a:srgbClr val="7030A0"/>
                </a:solidFill>
              </a:rPr>
              <a:t>(BLUE,HIGH); </a:t>
            </a:r>
            <a:endParaRPr lang="af-ZA" sz="1600">
              <a:solidFill>
                <a:srgbClr val="7030A0"/>
              </a:solidFill>
              <a:ea typeface="맑은 고딕"/>
              <a:cs typeface="Calibri"/>
            </a:endParaRPr>
          </a:p>
          <a:p>
            <a:r>
              <a:rPr lang="af-ZA" sz="1600" dirty="0">
                <a:solidFill>
                  <a:srgbClr val="7030A0"/>
                </a:solidFill>
              </a:rPr>
              <a:t> </a:t>
            </a:r>
            <a:r>
              <a:rPr lang="af-ZA" sz="1600" err="1">
                <a:solidFill>
                  <a:srgbClr val="7030A0"/>
                </a:solidFill>
              </a:rPr>
              <a:t>speed</a:t>
            </a:r>
            <a:r>
              <a:rPr lang="af-ZA" sz="1600" dirty="0">
                <a:solidFill>
                  <a:srgbClr val="7030A0"/>
                </a:solidFill>
              </a:rPr>
              <a:t>=0;</a:t>
            </a:r>
            <a:endParaRPr lang="af-ZA" sz="1600" dirty="0">
              <a:solidFill>
                <a:srgbClr val="7030A0"/>
              </a:solidFill>
              <a:ea typeface="맑은 고딕"/>
              <a:cs typeface="Calibri"/>
            </a:endParaRPr>
          </a:p>
          <a:p>
            <a:r>
              <a:rPr lang="ko-KR" altLang="en-US" sz="1600" dirty="0">
                <a:solidFill>
                  <a:srgbClr val="7030A0"/>
                </a:solidFill>
                <a:ea typeface="맑은 고딕"/>
                <a:cs typeface="Calibri"/>
              </a:rPr>
              <a:t> 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if(</a:t>
            </a:r>
            <a:r>
              <a:rPr lang="en-US" altLang="ko-KR" sz="1600" err="1">
                <a:solidFill>
                  <a:srgbClr val="7030A0"/>
                </a:solidFill>
                <a:ea typeface="맑은 고딕"/>
                <a:cs typeface="Calibri"/>
              </a:rPr>
              <a:t>flag_right</a:t>
            </a:r>
            <a:r>
              <a:rPr lang="ko-KR" altLang="en-US" sz="1600" dirty="0">
                <a:solidFill>
                  <a:srgbClr val="7030A0"/>
                </a:solidFill>
                <a:ea typeface="맑은 고딕"/>
                <a:cs typeface="Calibri"/>
              </a:rPr>
              <a:t> 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==</a:t>
            </a:r>
            <a:r>
              <a:rPr lang="ko-KR" altLang="en-US" sz="1600" dirty="0">
                <a:solidFill>
                  <a:srgbClr val="7030A0"/>
                </a:solidFill>
                <a:ea typeface="맑은 고딕"/>
                <a:cs typeface="Calibri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1</a:t>
            </a:r>
            <a:r>
              <a:rPr lang="ko-KR" altLang="en-US" sz="1600" dirty="0">
                <a:solidFill>
                  <a:srgbClr val="7030A0"/>
                </a:solidFill>
                <a:ea typeface="맑은 고딕"/>
                <a:cs typeface="Calibri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&amp;&amp;</a:t>
            </a:r>
            <a:r>
              <a:rPr lang="ko-KR" altLang="en-US" sz="1600" dirty="0">
                <a:solidFill>
                  <a:srgbClr val="7030A0"/>
                </a:solidFill>
                <a:ea typeface="맑은 고딕"/>
                <a:cs typeface="Calibri"/>
              </a:rPr>
              <a:t> </a:t>
            </a:r>
            <a:r>
              <a:rPr lang="en-US" altLang="ko-KR" sz="1600" err="1">
                <a:solidFill>
                  <a:srgbClr val="7030A0"/>
                </a:solidFill>
                <a:ea typeface="맑은 고딕"/>
                <a:cs typeface="Calibri"/>
              </a:rPr>
              <a:t>flag_left</a:t>
            </a:r>
            <a:r>
              <a:rPr lang="ko-KR" altLang="en-US" sz="1600" dirty="0">
                <a:solidFill>
                  <a:srgbClr val="7030A0"/>
                </a:solidFill>
                <a:ea typeface="맑은 고딕"/>
                <a:cs typeface="Calibri"/>
              </a:rPr>
              <a:t> 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==</a:t>
            </a:r>
            <a:r>
              <a:rPr lang="ko-KR" altLang="en-US" sz="1600" dirty="0">
                <a:solidFill>
                  <a:srgbClr val="7030A0"/>
                </a:solidFill>
                <a:ea typeface="맑은 고딕"/>
                <a:cs typeface="Calibri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0){</a:t>
            </a:r>
            <a:endParaRPr lang="ko-KR" altLang="en-US" sz="1600" dirty="0">
              <a:solidFill>
                <a:srgbClr val="7030A0"/>
              </a:solidFill>
              <a:ea typeface="맑은 고딕"/>
              <a:cs typeface="+mn-lt"/>
            </a:endParaRPr>
          </a:p>
          <a:p>
            <a:r>
              <a:rPr lang="en-US" altLang="ko-KR" sz="1600" err="1">
                <a:solidFill>
                  <a:srgbClr val="7030A0"/>
                </a:solidFill>
                <a:ea typeface="맑은 고딕"/>
                <a:cs typeface="Calibri"/>
              </a:rPr>
              <a:t>analogWrite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(</a:t>
            </a:r>
            <a:r>
              <a:rPr lang="en-US" altLang="ko-KR" sz="1600" err="1">
                <a:solidFill>
                  <a:srgbClr val="7030A0"/>
                </a:solidFill>
                <a:ea typeface="맑은 고딕"/>
                <a:cs typeface="Calibri"/>
              </a:rPr>
              <a:t>RightMotorA_forward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,</a:t>
            </a:r>
            <a:r>
              <a:rPr lang="ko-KR" altLang="en-US" sz="1600" dirty="0">
                <a:solidFill>
                  <a:srgbClr val="7030A0"/>
                </a:solidFill>
                <a:ea typeface="맑은 고딕"/>
                <a:cs typeface="Calibri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speed-15);</a:t>
            </a:r>
            <a:endParaRPr lang="ko-KR" altLang="en-US" sz="1600">
              <a:solidFill>
                <a:srgbClr val="7030A0"/>
              </a:solidFill>
              <a:ea typeface="맑은 고딕"/>
              <a:cs typeface="+mn-lt"/>
            </a:endParaRPr>
          </a:p>
          <a:p>
            <a:r>
              <a:rPr lang="en-US" altLang="ko-KR" sz="1600" err="1">
                <a:solidFill>
                  <a:srgbClr val="7030A0"/>
                </a:solidFill>
                <a:ea typeface="맑은 고딕"/>
                <a:cs typeface="Calibri"/>
              </a:rPr>
              <a:t>analogWrite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(</a:t>
            </a:r>
            <a:r>
              <a:rPr lang="en-US" altLang="ko-KR" sz="1600" err="1">
                <a:solidFill>
                  <a:srgbClr val="7030A0"/>
                </a:solidFill>
                <a:ea typeface="맑은 고딕"/>
                <a:cs typeface="Calibri"/>
              </a:rPr>
              <a:t>RightMotorA_backward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,</a:t>
            </a:r>
            <a:r>
              <a:rPr lang="ko-KR" altLang="en-US" sz="1600" dirty="0">
                <a:solidFill>
                  <a:srgbClr val="7030A0"/>
                </a:solidFill>
                <a:ea typeface="맑은 고딕"/>
                <a:cs typeface="Calibri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0);</a:t>
            </a:r>
            <a:endParaRPr lang="ko-KR" altLang="en-US" sz="1600">
              <a:solidFill>
                <a:srgbClr val="7030A0"/>
              </a:solidFill>
              <a:ea typeface="맑은 고딕"/>
              <a:cs typeface="+mn-lt"/>
            </a:endParaRPr>
          </a:p>
          <a:p>
            <a:r>
              <a:rPr lang="en-US" altLang="ko-KR" sz="1600" err="1">
                <a:solidFill>
                  <a:srgbClr val="7030A0"/>
                </a:solidFill>
                <a:ea typeface="맑은 고딕"/>
                <a:cs typeface="Calibri"/>
              </a:rPr>
              <a:t>analogWrite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(</a:t>
            </a:r>
            <a:r>
              <a:rPr lang="en-US" altLang="ko-KR" sz="1600" err="1">
                <a:solidFill>
                  <a:srgbClr val="7030A0"/>
                </a:solidFill>
                <a:ea typeface="맑은 고딕"/>
                <a:cs typeface="Calibri"/>
              </a:rPr>
              <a:t>LeftMotorB_forward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,</a:t>
            </a:r>
            <a:r>
              <a:rPr lang="ko-KR" altLang="en-US" sz="1600" dirty="0">
                <a:solidFill>
                  <a:srgbClr val="7030A0"/>
                </a:solidFill>
                <a:ea typeface="맑은 고딕"/>
                <a:cs typeface="Calibri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speed+20);</a:t>
            </a:r>
            <a:endParaRPr lang="ko-KR" altLang="en-US" sz="1600">
              <a:solidFill>
                <a:srgbClr val="7030A0"/>
              </a:solidFill>
              <a:ea typeface="맑은 고딕"/>
              <a:cs typeface="+mn-lt"/>
            </a:endParaRPr>
          </a:p>
          <a:p>
            <a:r>
              <a:rPr lang="en-US" altLang="ko-KR" sz="1600" err="1">
                <a:solidFill>
                  <a:srgbClr val="7030A0"/>
                </a:solidFill>
                <a:ea typeface="맑은 고딕"/>
                <a:cs typeface="Calibri"/>
              </a:rPr>
              <a:t>analogWrite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(</a:t>
            </a:r>
            <a:r>
              <a:rPr lang="en-US" altLang="ko-KR" sz="1600" err="1">
                <a:solidFill>
                  <a:srgbClr val="7030A0"/>
                </a:solidFill>
                <a:ea typeface="맑은 고딕"/>
                <a:cs typeface="Calibri"/>
              </a:rPr>
              <a:t>LeftMotorB_backward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,</a:t>
            </a:r>
            <a:r>
              <a:rPr lang="ko-KR" altLang="en-US" sz="1600" dirty="0">
                <a:solidFill>
                  <a:srgbClr val="7030A0"/>
                </a:solidFill>
                <a:ea typeface="맑은 고딕"/>
                <a:cs typeface="Calibri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ea typeface="맑은 고딕"/>
                <a:cs typeface="Calibri"/>
              </a:rPr>
              <a:t>0);</a:t>
            </a:r>
          </a:p>
          <a:p>
            <a:r>
              <a:rPr lang="af-ZA" sz="1600" dirty="0">
                <a:solidFill>
                  <a:srgbClr val="7030A0"/>
                </a:solidFill>
                <a:cs typeface="Calibri"/>
              </a:rPr>
              <a:t>}</a:t>
            </a:r>
            <a:endParaRPr lang="af-ZA" dirty="0">
              <a:solidFill>
                <a:srgbClr val="7030A0"/>
              </a:solidFill>
            </a:endParaRPr>
          </a:p>
          <a:p>
            <a:r>
              <a:rPr lang="af-ZA" sz="1600" dirty="0"/>
              <a:t> }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else </a:t>
            </a:r>
            <a:r>
              <a:rPr lang="af-ZA" sz="1600" err="1"/>
              <a:t>if</a:t>
            </a:r>
            <a:r>
              <a:rPr lang="af-ZA" sz="1600" dirty="0"/>
              <a:t>(cm&lt;20.0 &amp;&amp; cm&gt;10.0)//10cm</a:t>
            </a:r>
            <a:r>
              <a:rPr lang="ko-KR" altLang="en-US" sz="1600" dirty="0">
                <a:ea typeface="맑은 고딕"/>
              </a:rPr>
              <a:t>초과 </a:t>
            </a:r>
            <a:r>
              <a:rPr lang="en-US" altLang="ko-KR" sz="1600" dirty="0">
                <a:ea typeface="맑은 고딕"/>
              </a:rPr>
              <a:t>20</a:t>
            </a:r>
            <a:r>
              <a:rPr lang="af-ZA" sz="1600" dirty="0"/>
              <a:t>cm</a:t>
            </a:r>
            <a:r>
              <a:rPr lang="ko-KR" altLang="en-US" sz="1600" dirty="0">
                <a:ea typeface="맑은 고딕"/>
              </a:rPr>
              <a:t>미만 감속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en-US" altLang="ko-KR" sz="1600" dirty="0">
                <a:ea typeface="맑은 고딕"/>
              </a:rPr>
              <a:t>{</a:t>
            </a:r>
            <a:endParaRPr lang="en-US" altLang="ko-KR" sz="1600" dirty="0">
              <a:ea typeface="맑은 고딕"/>
              <a:cs typeface="Calibri"/>
            </a:endParaRPr>
          </a:p>
          <a:p>
            <a:r>
              <a:rPr lang="en-US" altLang="ko-KR" sz="1600" dirty="0">
                <a:ea typeface="맑은 고딕"/>
              </a:rPr>
              <a:t> </a:t>
            </a:r>
            <a:r>
              <a:rPr lang="af-ZA" sz="1600" err="1"/>
              <a:t>digitalWrite</a:t>
            </a:r>
            <a:r>
              <a:rPr lang="af-ZA" sz="1600" dirty="0"/>
              <a:t>(GREEN, HIGH);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speed</a:t>
            </a:r>
            <a:r>
              <a:rPr lang="af-ZA" sz="1600" dirty="0"/>
              <a:t>=80;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}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}</a:t>
            </a:r>
            <a:endParaRPr lang="af-ZA" sz="1600">
              <a:ea typeface="맑은 고딕"/>
              <a:cs typeface="Calibri"/>
            </a:endParaRPr>
          </a:p>
          <a:p>
            <a:endParaRPr lang="af-ZA" sz="1600" dirty="0">
              <a:ea typeface="맑은 고딕"/>
              <a:cs typeface="Calibri"/>
            </a:endParaRPr>
          </a:p>
          <a:p>
            <a:endParaRPr lang="af-ZA" altLang="ko-KR" sz="16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70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931A6E-140F-AE43-28CF-A1664E50C5E8}"/>
              </a:ext>
            </a:extLst>
          </p:cNvPr>
          <p:cNvSpPr txBox="1"/>
          <p:nvPr/>
        </p:nvSpPr>
        <p:spPr>
          <a:xfrm>
            <a:off x="469338" y="258945"/>
            <a:ext cx="79140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ea typeface="맑은 고딕"/>
              </a:rPr>
              <a:t>미션 </a:t>
            </a:r>
            <a:r>
              <a:rPr lang="en-US" altLang="ko-KR" sz="3200" dirty="0">
                <a:solidFill>
                  <a:schemeClr val="accent1"/>
                </a:solidFill>
                <a:ea typeface="맑은 고딕"/>
              </a:rPr>
              <a:t>1</a:t>
            </a:r>
            <a:r>
              <a:rPr lang="en-US" altLang="ko-KR" sz="3200" dirty="0">
                <a:ea typeface="맑은 고딕"/>
              </a:rPr>
              <a:t> </a:t>
            </a:r>
            <a:r>
              <a:rPr lang="ko-KR" altLang="en-US" sz="3200" dirty="0">
                <a:ea typeface="맑은 고딕"/>
              </a:rPr>
              <a:t>코드 및 설명</a:t>
            </a:r>
            <a:endParaRPr lang="ko-KR" altLang="en-US" sz="3200" dirty="0">
              <a:ea typeface="맑은 고딕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E2E73-81BD-0E5A-1BCC-994EE9843878}"/>
              </a:ext>
            </a:extLst>
          </p:cNvPr>
          <p:cNvSpPr txBox="1"/>
          <p:nvPr/>
        </p:nvSpPr>
        <p:spPr>
          <a:xfrm>
            <a:off x="321469" y="857249"/>
            <a:ext cx="525303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#define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RightMotorA_forward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6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#define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RightMotorA_backward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5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#define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LeftMotorB_forward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10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#define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LeftMotorB_backward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11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Trig</a:t>
            </a:r>
            <a:r>
              <a:rPr lang="ko-KR" sz="1600" dirty="0">
                <a:ea typeface="+mn-lt"/>
                <a:cs typeface="+mn-lt"/>
              </a:rPr>
              <a:t> 8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Echo</a:t>
            </a:r>
            <a:r>
              <a:rPr lang="ko-KR" sz="1600" dirty="0">
                <a:ea typeface="+mn-lt"/>
                <a:cs typeface="+mn-lt"/>
              </a:rPr>
              <a:t> 7</a:t>
            </a:r>
            <a:endParaRPr lang="ko-KR" sz="1600" dirty="0">
              <a:ea typeface="맑은 고딕"/>
            </a:endParaRPr>
          </a:p>
          <a:p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</a:t>
            </a:r>
            <a:r>
              <a:rPr lang="ko-KR" sz="1600" dirty="0" err="1">
                <a:ea typeface="+mn-lt"/>
                <a:cs typeface="+mn-lt"/>
              </a:rPr>
              <a:t>LED모듈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#define BLUE 3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#define GREEN 2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#define RED 1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=100;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endParaRPr lang="ko-KR" altLang="en-US" sz="1600" dirty="0">
              <a:solidFill>
                <a:schemeClr val="accent1"/>
              </a:solidFill>
              <a:ea typeface="맑은 고딕"/>
            </a:endParaRPr>
          </a:p>
          <a:p>
            <a:r>
              <a:rPr lang="en-US" altLang="ko-KR" sz="1600" dirty="0">
                <a:solidFill>
                  <a:schemeClr val="accent1"/>
                </a:solidFill>
                <a:ea typeface="맑은 고딕"/>
              </a:rPr>
              <a:t>//</a:t>
            </a:r>
            <a:r>
              <a:rPr lang="en-US" altLang="ko-KR" sz="1600" dirty="0" err="1">
                <a:solidFill>
                  <a:schemeClr val="accent1"/>
                </a:solidFill>
                <a:ea typeface="맑은 고딕"/>
              </a:rPr>
              <a:t>트래킹</a:t>
            </a:r>
            <a:r>
              <a:rPr lang="en-US" altLang="ko-KR" sz="1600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en-US" altLang="ko-KR" sz="1600" dirty="0" err="1">
                <a:solidFill>
                  <a:schemeClr val="accent1"/>
                </a:solidFill>
                <a:ea typeface="맑은 고딕"/>
              </a:rPr>
              <a:t>센서값</a:t>
            </a:r>
            <a:r>
              <a:rPr lang="en-US" altLang="ko-KR" sz="1600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en-US" altLang="ko-KR" sz="1600" dirty="0" err="1">
                <a:solidFill>
                  <a:schemeClr val="accent1"/>
                </a:solidFill>
                <a:ea typeface="맑은 고딕"/>
              </a:rPr>
              <a:t>수신</a:t>
            </a:r>
            <a:endParaRPr lang="en-US" alt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#define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IR_right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13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#define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IR_left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12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pPr algn="l"/>
            <a:endParaRPr lang="ko-KR" altLang="en-US" sz="1600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3282F-4C3B-4963-EB7D-0AE11D167AD9}"/>
              </a:ext>
            </a:extLst>
          </p:cNvPr>
          <p:cNvSpPr txBox="1"/>
          <p:nvPr/>
        </p:nvSpPr>
        <p:spPr>
          <a:xfrm>
            <a:off x="5661422" y="625077"/>
            <a:ext cx="5622130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// 로직 설정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flag_right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 0; // 1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flag_left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 0; // 1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void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setup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() {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(RED, OUTPUT);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(GREEN, OUTPUT);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(BLUE, OUTPUT);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(RED, 1);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(GREEN, 1);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(BLUE, 1);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//모터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RightMotorA_forward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OUTPUT);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RightMotorA_backward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OUTPUT);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LeftMotorB_forward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OUTPUT);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LeftMotorB_backward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OUTPUT);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//IR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IR_right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INPUT);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IR_left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INPUT);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//초음파센서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Trig</a:t>
            </a:r>
            <a:r>
              <a:rPr lang="ko-KR" sz="1600" dirty="0">
                <a:ea typeface="+mn-lt"/>
                <a:cs typeface="+mn-lt"/>
              </a:rPr>
              <a:t>, OUTPUT); // 9번핀 출력(</a:t>
            </a:r>
            <a:r>
              <a:rPr lang="ko-KR" sz="1600" dirty="0" err="1">
                <a:ea typeface="+mn-lt"/>
                <a:cs typeface="+mn-lt"/>
              </a:rPr>
              <a:t>Trig</a:t>
            </a:r>
            <a:r>
              <a:rPr lang="ko-KR" sz="1600" dirty="0">
                <a:ea typeface="+mn-lt"/>
                <a:cs typeface="+mn-lt"/>
              </a:rPr>
              <a:t>) 설정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Echo</a:t>
            </a:r>
            <a:r>
              <a:rPr lang="ko-KR" sz="1600" dirty="0">
                <a:ea typeface="+mn-lt"/>
                <a:cs typeface="+mn-lt"/>
              </a:rPr>
              <a:t>, INPUT); // 8번핀 입력(</a:t>
            </a:r>
            <a:r>
              <a:rPr lang="ko-KR" sz="1600" dirty="0" err="1">
                <a:ea typeface="+mn-lt"/>
                <a:cs typeface="+mn-lt"/>
              </a:rPr>
              <a:t>Echo</a:t>
            </a:r>
            <a:r>
              <a:rPr lang="ko-KR" sz="1600" dirty="0">
                <a:ea typeface="+mn-lt"/>
                <a:cs typeface="+mn-lt"/>
              </a:rPr>
              <a:t>) 설정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Serial.begin</a:t>
            </a:r>
            <a:r>
              <a:rPr lang="ko-KR" sz="1600" dirty="0">
                <a:ea typeface="+mn-lt"/>
                <a:cs typeface="+mn-lt"/>
              </a:rPr>
              <a:t>(9600);</a:t>
            </a:r>
            <a:endParaRPr lang="ko-KR" sz="1600" dirty="0">
              <a:ea typeface="맑은 고딕"/>
            </a:endParaRPr>
          </a:p>
          <a:p>
            <a:pPr algn="l"/>
            <a:r>
              <a:rPr lang="ko-KR" sz="1600" dirty="0">
                <a:ea typeface="+mn-lt"/>
                <a:cs typeface="+mn-lt"/>
              </a:rPr>
              <a:t>}</a:t>
            </a:r>
            <a:endParaRPr lang="ko-KR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6856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D9E46-0B97-47C9-2B4B-8AF2713D2FB4}"/>
              </a:ext>
            </a:extLst>
          </p:cNvPr>
          <p:cNvSpPr txBox="1"/>
          <p:nvPr/>
        </p:nvSpPr>
        <p:spPr>
          <a:xfrm>
            <a:off x="275736" y="549112"/>
            <a:ext cx="378969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alt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</a:t>
            </a:r>
            <a:r>
              <a:rPr lang="af-ZA" altLang="ko-KR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void</a:t>
            </a:r>
            <a:r>
              <a:rPr lang="af-ZA" alt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loop() </a:t>
            </a:r>
          </a:p>
          <a:p>
            <a:r>
              <a:rPr lang="af-ZA" alt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{</a:t>
            </a:r>
          </a:p>
          <a:p>
            <a:endParaRPr lang="af-ZA" altLang="ko-KR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r>
              <a:rPr lang="af-ZA" alt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</a:t>
            </a:r>
            <a:r>
              <a:rPr lang="af-ZA" altLang="ko-KR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jodo_control</a:t>
            </a:r>
            <a:r>
              <a:rPr lang="af-ZA" alt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();</a:t>
            </a:r>
          </a:p>
          <a:p>
            <a:r>
              <a:rPr lang="af-ZA" alt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</a:t>
            </a:r>
            <a:r>
              <a:rPr lang="af-ZA" altLang="ko-KR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motor_control</a:t>
            </a:r>
            <a:r>
              <a:rPr lang="af-ZA" alt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();</a:t>
            </a:r>
          </a:p>
          <a:p>
            <a:r>
              <a:rPr lang="af-ZA" alt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</a:t>
            </a:r>
            <a:r>
              <a:rPr lang="af-ZA" altLang="ko-KR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delay</a:t>
            </a:r>
            <a:r>
              <a:rPr lang="af-ZA" alt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(9);</a:t>
            </a:r>
          </a:p>
          <a:p>
            <a:endParaRPr lang="af-ZA" altLang="ko-KR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endParaRPr lang="af-ZA" altLang="ko-KR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algn="l"/>
            <a:r>
              <a:rPr lang="af-ZA" altLang="ko-KR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}</a:t>
            </a:r>
            <a:endParaRPr lang="ko-KR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A176C-A4FB-078A-7B5F-1DF36CE43AE9}"/>
              </a:ext>
            </a:extLst>
          </p:cNvPr>
          <p:cNvSpPr txBox="1"/>
          <p:nvPr/>
        </p:nvSpPr>
        <p:spPr>
          <a:xfrm>
            <a:off x="4355223" y="748862"/>
            <a:ext cx="7236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041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931A6E-140F-AE43-28CF-A1664E50C5E8}"/>
              </a:ext>
            </a:extLst>
          </p:cNvPr>
          <p:cNvSpPr txBox="1"/>
          <p:nvPr/>
        </p:nvSpPr>
        <p:spPr>
          <a:xfrm>
            <a:off x="469338" y="258945"/>
            <a:ext cx="79140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3200" dirty="0">
                <a:solidFill>
                  <a:srgbClr val="7030A0"/>
                </a:solidFill>
                <a:ea typeface="맑은 고딕"/>
                <a:cs typeface="Calibri"/>
              </a:rPr>
              <a:t>미션 </a:t>
            </a:r>
            <a:r>
              <a:rPr lang="en-US" altLang="ko-KR" sz="3200" dirty="0">
                <a:solidFill>
                  <a:srgbClr val="7030A0"/>
                </a:solidFill>
                <a:ea typeface="+mn-lt"/>
                <a:cs typeface="Calibri"/>
              </a:rPr>
              <a:t>4</a:t>
            </a:r>
            <a:r>
              <a:rPr lang="en-US" altLang="ko-KR" sz="3200" dirty="0">
                <a:ea typeface="+mn-lt"/>
                <a:cs typeface="Calibri"/>
              </a:rPr>
              <a:t> </a:t>
            </a:r>
            <a:r>
              <a:rPr lang="ko-KR" sz="3200" dirty="0">
                <a:ea typeface="맑은 고딕"/>
                <a:cs typeface="Calibri"/>
              </a:rPr>
              <a:t>동영상 및 고찰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1F6A0-BD88-4B08-E93F-D66B35CCC5DA}"/>
              </a:ext>
            </a:extLst>
          </p:cNvPr>
          <p:cNvSpPr txBox="1"/>
          <p:nvPr/>
        </p:nvSpPr>
        <p:spPr>
          <a:xfrm>
            <a:off x="470297" y="756047"/>
            <a:ext cx="11515723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  <a:cs typeface="Calibri"/>
              </a:rPr>
              <a:t>C트랙</a:t>
            </a:r>
            <a:r>
              <a:rPr lang="ko-KR" altLang="en-US" dirty="0">
                <a:ea typeface="맑은 고딕"/>
                <a:cs typeface="Calibri"/>
              </a:rPr>
              <a:t> 기준 무조건 반시계방향으로 회전한다는 가정하에,</a:t>
            </a:r>
          </a:p>
          <a:p>
            <a:r>
              <a:rPr lang="ko-KR" altLang="en-US" dirty="0">
                <a:ea typeface="맑은 고딕"/>
                <a:cs typeface="Calibri"/>
              </a:rPr>
              <a:t>교차로의 방향은 무조건 차체 기준 우측에 있음. </a:t>
            </a:r>
          </a:p>
          <a:p>
            <a:r>
              <a:rPr lang="ko-KR" altLang="en-US" dirty="0">
                <a:ea typeface="맑은 고딕"/>
                <a:cs typeface="Calibri"/>
              </a:rPr>
              <a:t>따라서, 물체를 감지한후, 우측 </a:t>
            </a:r>
            <a:r>
              <a:rPr lang="ko-KR" altLang="en-US" dirty="0" err="1">
                <a:ea typeface="맑은 고딕"/>
                <a:cs typeface="Calibri"/>
              </a:rPr>
              <a:t>트래킹</a:t>
            </a:r>
            <a:r>
              <a:rPr lang="ko-KR" altLang="en-US" dirty="0">
                <a:ea typeface="맑은 고딕"/>
                <a:cs typeface="Calibri"/>
              </a:rPr>
              <a:t> 센서에 흰색이 </a:t>
            </a:r>
            <a:r>
              <a:rPr lang="ko-KR" altLang="en-US" dirty="0" err="1">
                <a:ea typeface="맑은 고딕"/>
                <a:cs typeface="Calibri"/>
              </a:rPr>
              <a:t>감지할시</a:t>
            </a:r>
            <a:r>
              <a:rPr lang="ko-KR" altLang="en-US" dirty="0">
                <a:ea typeface="맑은 고딕"/>
                <a:cs typeface="Calibri"/>
              </a:rPr>
              <a:t> 우회전한 후 </a:t>
            </a:r>
            <a:r>
              <a:rPr lang="ko-KR" altLang="en-US" dirty="0" err="1">
                <a:ea typeface="맑은 고딕"/>
                <a:cs typeface="Calibri"/>
              </a:rPr>
              <a:t>라인트레이싱</a:t>
            </a:r>
            <a:r>
              <a:rPr lang="ko-KR" altLang="en-US" dirty="0">
                <a:ea typeface="맑은 고딕"/>
                <a:cs typeface="Calibri"/>
              </a:rPr>
              <a:t> 프로세스를 진행시킴.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이때 문제점은 </a:t>
            </a:r>
          </a:p>
          <a:p>
            <a:r>
              <a:rPr lang="ko-KR" altLang="en-US" dirty="0">
                <a:ea typeface="맑은 고딕"/>
                <a:cs typeface="Calibri"/>
              </a:rPr>
              <a:t>1) </a:t>
            </a:r>
            <a:r>
              <a:rPr lang="ko-KR" altLang="en-US" dirty="0" err="1">
                <a:ea typeface="맑은 고딕"/>
                <a:cs typeface="Calibri"/>
              </a:rPr>
              <a:t>C트랙</a:t>
            </a:r>
            <a:r>
              <a:rPr lang="ko-KR" altLang="en-US" dirty="0">
                <a:ea typeface="맑은 고딕"/>
                <a:cs typeface="Calibri"/>
              </a:rPr>
              <a:t>+ 무조건 반시계방향으로 회전한다는 가정이 있어야 성립함. </a:t>
            </a:r>
          </a:p>
          <a:p>
            <a:r>
              <a:rPr lang="ko-KR" altLang="en-US" dirty="0">
                <a:ea typeface="맑은 고딕"/>
                <a:cs typeface="Calibri"/>
              </a:rPr>
              <a:t>2) 물체를 감지한 후, 우측 </a:t>
            </a:r>
            <a:r>
              <a:rPr lang="ko-KR" altLang="en-US" dirty="0" err="1">
                <a:ea typeface="맑은 고딕"/>
                <a:cs typeface="Calibri"/>
              </a:rPr>
              <a:t>트래킹</a:t>
            </a:r>
            <a:r>
              <a:rPr lang="ko-KR" altLang="en-US" dirty="0">
                <a:ea typeface="맑은 고딕"/>
                <a:cs typeface="Calibri"/>
              </a:rPr>
              <a:t> 센서에 감지되는 값이 교차로 앞이라고 해서 흰색이라는 가능성이 100인 것은 아님./ 우회전을 하지 않을 가능성이 있음.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이 문제의 원인은 센서의 값을 디지털로 받기 때문이라고 생각한다. </a:t>
            </a:r>
          </a:p>
          <a:p>
            <a:r>
              <a:rPr lang="ko-KR" altLang="en-US" dirty="0">
                <a:ea typeface="맑은 고딕"/>
                <a:cs typeface="Calibri"/>
              </a:rPr>
              <a:t>디지털은 라인의 색만 구분할 수 있지만, 라인의 경계선을 구분하지는 못하기 때문이다. 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이 문제는 센서의 값을 아날로그로 받는다면, 라인의 경계선의 값이 숫자의 범위로 정의되기 때문에,  우측센서와 좌측센서에서 받는 값의 차이로 각 센서가 경계선에 있는 건지, </a:t>
            </a:r>
            <a:r>
              <a:rPr lang="ko-KR" altLang="en-US" dirty="0" err="1">
                <a:ea typeface="맑은 고딕"/>
                <a:cs typeface="Calibri"/>
              </a:rPr>
              <a:t>흰선위에</a:t>
            </a:r>
            <a:r>
              <a:rPr lang="ko-KR" altLang="en-US" dirty="0">
                <a:ea typeface="맑은 고딕"/>
                <a:cs typeface="Calibri"/>
              </a:rPr>
              <a:t> 있는지, 검은 선에 있는지 구분할 수 있다.</a:t>
            </a:r>
          </a:p>
          <a:p>
            <a:r>
              <a:rPr lang="ko-KR" altLang="en-US" dirty="0">
                <a:ea typeface="맑은 고딕"/>
                <a:cs typeface="Calibri"/>
              </a:rPr>
              <a:t>따라서, 초음파 센서로 물체를 </a:t>
            </a:r>
            <a:r>
              <a:rPr lang="ko-KR" altLang="en-US" dirty="0" err="1">
                <a:ea typeface="맑은 고딕"/>
                <a:cs typeface="Calibri"/>
              </a:rPr>
              <a:t>감지했을때</a:t>
            </a:r>
            <a:r>
              <a:rPr lang="ko-KR" altLang="en-US" dirty="0">
                <a:ea typeface="맑은 고딕"/>
                <a:cs typeface="Calibri"/>
              </a:rPr>
              <a:t> </a:t>
            </a:r>
          </a:p>
          <a:p>
            <a:r>
              <a:rPr lang="ko-KR" altLang="en-US" dirty="0">
                <a:ea typeface="맑은 고딕"/>
                <a:cs typeface="Calibri"/>
              </a:rPr>
              <a:t> (우측: 경계선으로 인식)&amp;&amp;(좌측: </a:t>
            </a:r>
            <a:r>
              <a:rPr lang="ko-KR" altLang="en-US" dirty="0" err="1">
                <a:ea typeface="맑은 고딕"/>
                <a:cs typeface="Calibri"/>
              </a:rPr>
              <a:t>흰선을</a:t>
            </a:r>
            <a:r>
              <a:rPr lang="ko-KR" altLang="en-US" dirty="0">
                <a:ea typeface="맑은 고딕"/>
                <a:cs typeface="Calibri"/>
              </a:rPr>
              <a:t> 인식) &gt;좌측에 교차로 있음으로 판단 &gt;좌회전 &gt;</a:t>
            </a:r>
            <a:r>
              <a:rPr lang="ko-KR" altLang="en-US" dirty="0" err="1">
                <a:ea typeface="맑은 고딕"/>
                <a:cs typeface="Calibri"/>
              </a:rPr>
              <a:t>라인트레이싱</a:t>
            </a:r>
          </a:p>
          <a:p>
            <a:r>
              <a:rPr lang="ko-KR" dirty="0">
                <a:ea typeface="맑은 고딕"/>
                <a:cs typeface="Calibri"/>
              </a:rPr>
              <a:t> (좌측: 경계선으로 인식)&amp;&amp;(우측: </a:t>
            </a:r>
            <a:r>
              <a:rPr lang="ko-KR" dirty="0" err="1">
                <a:ea typeface="맑은 고딕"/>
                <a:cs typeface="Calibri"/>
              </a:rPr>
              <a:t>흰선을</a:t>
            </a:r>
            <a:r>
              <a:rPr lang="ko-KR" dirty="0">
                <a:ea typeface="맑은 고딕"/>
                <a:cs typeface="Calibri"/>
              </a:rPr>
              <a:t> 인식) &gt;</a:t>
            </a:r>
            <a:r>
              <a:rPr lang="ko-KR" altLang="en-US" dirty="0">
                <a:ea typeface="맑은 고딕"/>
                <a:cs typeface="Calibri"/>
              </a:rPr>
              <a:t>우측에</a:t>
            </a:r>
            <a:r>
              <a:rPr lang="ko-KR" dirty="0">
                <a:ea typeface="맑은 고딕"/>
                <a:cs typeface="Calibri"/>
              </a:rPr>
              <a:t> 교차로 있음으로 판단 &gt;</a:t>
            </a:r>
            <a:r>
              <a:rPr lang="ko-KR" altLang="en-US" dirty="0">
                <a:ea typeface="맑은 고딕"/>
                <a:cs typeface="Calibri"/>
              </a:rPr>
              <a:t>우회전</a:t>
            </a:r>
            <a:r>
              <a:rPr lang="ko-KR" dirty="0">
                <a:ea typeface="맑은 고딕"/>
                <a:cs typeface="Calibri"/>
              </a:rPr>
              <a:t> &gt;</a:t>
            </a:r>
            <a:r>
              <a:rPr lang="ko-KR" dirty="0" err="1">
                <a:ea typeface="맑은 고딕"/>
                <a:cs typeface="Calibri"/>
              </a:rPr>
              <a:t>라인트레이싱</a:t>
            </a:r>
            <a:endParaRPr lang="ko-KR" dirty="0" err="1">
              <a:ea typeface="+mn-lt"/>
              <a:cs typeface="+mn-lt"/>
            </a:endParaRPr>
          </a:p>
          <a:p>
            <a:r>
              <a:rPr lang="ko-KR" dirty="0">
                <a:ea typeface="맑은 고딕"/>
                <a:cs typeface="Calibri"/>
              </a:rPr>
              <a:t>위 과정을 </a:t>
            </a:r>
            <a:r>
              <a:rPr lang="ko-KR" altLang="en-US" dirty="0">
                <a:ea typeface="맑은 고딕"/>
                <a:cs typeface="Calibri"/>
              </a:rPr>
              <a:t>따르게끔 진행되게</a:t>
            </a:r>
            <a:r>
              <a:rPr lang="ko-KR" dirty="0">
                <a:ea typeface="맑은 고딕"/>
                <a:cs typeface="Calibri"/>
              </a:rPr>
              <a:t> 코드를</a:t>
            </a:r>
            <a:r>
              <a:rPr lang="ko-KR" altLang="en-US" dirty="0">
                <a:ea typeface="맑은 고딕"/>
                <a:cs typeface="Calibri"/>
              </a:rPr>
              <a:t> 작성한다면 미션4를 해결 할 수 있을 것이라 생각한다.</a:t>
            </a:r>
            <a:endParaRPr lang="ko-KR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82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931A6E-140F-AE43-28CF-A1664E50C5E8}"/>
              </a:ext>
            </a:extLst>
          </p:cNvPr>
          <p:cNvSpPr txBox="1"/>
          <p:nvPr/>
        </p:nvSpPr>
        <p:spPr>
          <a:xfrm>
            <a:off x="561304" y="245807"/>
            <a:ext cx="79140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dirty="0" err="1">
                <a:ea typeface="맑은 고딕"/>
              </a:rPr>
              <a:t>전체</a:t>
            </a:r>
            <a:r>
              <a:rPr lang="en-US" altLang="ko-KR" sz="3200" dirty="0">
                <a:ea typeface="맑은 고딕"/>
              </a:rPr>
              <a:t> </a:t>
            </a:r>
            <a:r>
              <a:rPr lang="ko-KR" altLang="en-US" sz="3200" dirty="0">
                <a:ea typeface="맑은 고딕"/>
              </a:rPr>
              <a:t>코드 및 결과동영상</a:t>
            </a:r>
            <a:endParaRPr lang="ko-KR" altLang="en-US" sz="3200" dirty="0">
              <a:ea typeface="맑은 고딕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E2E73-81BD-0E5A-1BCC-994EE9843878}"/>
              </a:ext>
            </a:extLst>
          </p:cNvPr>
          <p:cNvSpPr txBox="1"/>
          <p:nvPr/>
        </p:nvSpPr>
        <p:spPr>
          <a:xfrm>
            <a:off x="321469" y="857249"/>
            <a:ext cx="5253035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 6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 5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 10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 11</a:t>
            </a:r>
            <a:endParaRPr lang="ko-KR" sz="1600" dirty="0">
              <a:ea typeface="맑은 고딕"/>
              <a:cs typeface="Calibri"/>
            </a:endParaRPr>
          </a:p>
          <a:p>
            <a:endParaRPr lang="ko-KR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+mn-lt"/>
                <a:cs typeface="+mn-lt"/>
              </a:rPr>
              <a:t>//초음파 센서 값 송신/수신</a:t>
            </a: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Trig</a:t>
            </a:r>
            <a:r>
              <a:rPr lang="ko-KR" sz="1600" dirty="0">
                <a:ea typeface="+mn-lt"/>
                <a:cs typeface="+mn-lt"/>
              </a:rPr>
              <a:t> 8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Echo</a:t>
            </a:r>
            <a:r>
              <a:rPr lang="ko-KR" sz="1600" dirty="0">
                <a:ea typeface="+mn-lt"/>
                <a:cs typeface="+mn-lt"/>
              </a:rPr>
              <a:t> 7</a:t>
            </a:r>
            <a:endParaRPr lang="ko-KR" sz="1600" dirty="0">
              <a:ea typeface="맑은 고딕"/>
              <a:cs typeface="Calibri"/>
            </a:endParaRPr>
          </a:p>
          <a:p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//</a:t>
            </a:r>
            <a:r>
              <a:rPr lang="ko-KR" sz="1600" dirty="0" err="1">
                <a:ea typeface="+mn-lt"/>
                <a:cs typeface="+mn-lt"/>
              </a:rPr>
              <a:t>LED모듈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BLUE 3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GREEN 2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RED 1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dirty="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=100;</a:t>
            </a:r>
            <a:endParaRPr lang="ko-KR" sz="1600">
              <a:ea typeface="맑은 고딕"/>
              <a:cs typeface="Calibri"/>
            </a:endParaRPr>
          </a:p>
          <a:p>
            <a:endParaRPr lang="ko-KR" altLang="en-US" sz="1600" dirty="0">
              <a:ea typeface="맑은 고딕"/>
              <a:cs typeface="Calibri"/>
            </a:endParaRPr>
          </a:p>
          <a:p>
            <a:r>
              <a:rPr lang="en-US" altLang="ko-KR" sz="1600" dirty="0">
                <a:ea typeface="맑은 고딕"/>
              </a:rPr>
              <a:t>//</a:t>
            </a:r>
            <a:r>
              <a:rPr lang="en-US" altLang="ko-KR" sz="1600" dirty="0" err="1">
                <a:ea typeface="맑은 고딕"/>
              </a:rPr>
              <a:t>트래킹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센서값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수신</a:t>
            </a:r>
            <a:endParaRPr lang="en-US" alt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IR_right</a:t>
            </a:r>
            <a:r>
              <a:rPr lang="ko-KR" sz="1600" dirty="0">
                <a:ea typeface="+mn-lt"/>
                <a:cs typeface="+mn-lt"/>
              </a:rPr>
              <a:t> 13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IR_left</a:t>
            </a:r>
            <a:r>
              <a:rPr lang="ko-KR" sz="1600" dirty="0">
                <a:ea typeface="+mn-lt"/>
                <a:cs typeface="+mn-lt"/>
              </a:rPr>
              <a:t> 12</a:t>
            </a:r>
            <a:endParaRPr lang="ko-KR" sz="1600" dirty="0">
              <a:ea typeface="맑은 고딕"/>
              <a:cs typeface="Calibri"/>
            </a:endParaRPr>
          </a:p>
          <a:p>
            <a:pPr algn="l"/>
            <a:endParaRPr lang="ko-KR" altLang="en-US" sz="1600" dirty="0"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3282F-4C3B-4963-EB7D-0AE11D167AD9}"/>
              </a:ext>
            </a:extLst>
          </p:cNvPr>
          <p:cNvSpPr txBox="1"/>
          <p:nvPr/>
        </p:nvSpPr>
        <p:spPr>
          <a:xfrm>
            <a:off x="5661422" y="625077"/>
            <a:ext cx="5622130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// 로직 설정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0; // 1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 0; // 1</a:t>
            </a:r>
            <a:endParaRPr lang="ko-KR" sz="1600" dirty="0">
              <a:ea typeface="맑은 고딕"/>
              <a:cs typeface="Calibri"/>
            </a:endParaRPr>
          </a:p>
          <a:p>
            <a:endParaRPr lang="ko-KR" sz="1600" dirty="0">
              <a:ea typeface="맑은 고딕"/>
              <a:cs typeface="Calibri"/>
            </a:endParaRPr>
          </a:p>
          <a:p>
            <a:r>
              <a:rPr lang="ko-KR" sz="1600" err="1">
                <a:ea typeface="+mn-lt"/>
                <a:cs typeface="+mn-lt"/>
              </a:rPr>
              <a:t>void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setup</a:t>
            </a:r>
            <a:r>
              <a:rPr lang="ko-KR" sz="1600" dirty="0">
                <a:ea typeface="+mn-lt"/>
                <a:cs typeface="+mn-lt"/>
              </a:rPr>
              <a:t>() {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(RED, OUTPUT);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(GREEN, OUTPUT);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(BLUE, OUTPUT);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(RED, 1);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(GREEN, 1);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(BLUE, 1);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//모터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//IR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IR_right</a:t>
            </a:r>
            <a:r>
              <a:rPr lang="ko-KR" sz="1600" dirty="0">
                <a:ea typeface="+mn-lt"/>
                <a:cs typeface="+mn-lt"/>
              </a:rPr>
              <a:t>, INPUT);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IR_left</a:t>
            </a:r>
            <a:r>
              <a:rPr lang="ko-KR" sz="1600" dirty="0">
                <a:ea typeface="+mn-lt"/>
                <a:cs typeface="+mn-lt"/>
              </a:rPr>
              <a:t>, INPUT);</a:t>
            </a:r>
            <a:endParaRPr lang="ko-KR" sz="1600" dirty="0">
              <a:ea typeface="맑은 고딕"/>
              <a:cs typeface="Calibri"/>
            </a:endParaRPr>
          </a:p>
          <a:p>
            <a:endParaRPr lang="ko-KR" sz="1600" dirty="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//초음파센서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Trig</a:t>
            </a:r>
            <a:r>
              <a:rPr lang="ko-KR" sz="1600" dirty="0">
                <a:ea typeface="+mn-lt"/>
                <a:cs typeface="+mn-lt"/>
              </a:rPr>
              <a:t>, OUTPUT); // 9번핀 출력(</a:t>
            </a:r>
            <a:r>
              <a:rPr lang="ko-KR" sz="1600" err="1">
                <a:ea typeface="+mn-lt"/>
                <a:cs typeface="+mn-lt"/>
              </a:rPr>
              <a:t>Trig</a:t>
            </a:r>
            <a:r>
              <a:rPr lang="ko-KR" sz="1600" dirty="0">
                <a:ea typeface="+mn-lt"/>
                <a:cs typeface="+mn-lt"/>
              </a:rPr>
              <a:t>) 설정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Echo</a:t>
            </a:r>
            <a:r>
              <a:rPr lang="ko-KR" sz="1600" dirty="0">
                <a:ea typeface="+mn-lt"/>
                <a:cs typeface="+mn-lt"/>
              </a:rPr>
              <a:t>, INPUT); // 8번핀 입력(</a:t>
            </a:r>
            <a:r>
              <a:rPr lang="ko-KR" sz="1600" err="1">
                <a:ea typeface="+mn-lt"/>
                <a:cs typeface="+mn-lt"/>
              </a:rPr>
              <a:t>Echo</a:t>
            </a:r>
            <a:r>
              <a:rPr lang="ko-KR" sz="1600" dirty="0">
                <a:ea typeface="+mn-lt"/>
                <a:cs typeface="+mn-lt"/>
              </a:rPr>
              <a:t>) 설정</a:t>
            </a:r>
            <a:endParaRPr lang="ko-KR" sz="1600" dirty="0">
              <a:ea typeface="맑은 고딕"/>
              <a:cs typeface="Calibri"/>
            </a:endParaRPr>
          </a:p>
          <a:p>
            <a:r>
              <a:rPr lang="ko-KR" sz="1600" err="1">
                <a:ea typeface="+mn-lt"/>
                <a:cs typeface="+mn-lt"/>
              </a:rPr>
              <a:t>Serial.begin</a:t>
            </a:r>
            <a:r>
              <a:rPr lang="ko-KR" sz="1600" dirty="0">
                <a:ea typeface="+mn-lt"/>
                <a:cs typeface="+mn-lt"/>
              </a:rPr>
              <a:t>(9600);</a:t>
            </a:r>
            <a:endParaRPr lang="ko-KR" sz="1600" dirty="0">
              <a:ea typeface="맑은 고딕"/>
              <a:cs typeface="Calibri"/>
            </a:endParaRPr>
          </a:p>
          <a:p>
            <a:pPr algn="l"/>
            <a:r>
              <a:rPr lang="ko-KR" sz="1600" dirty="0">
                <a:ea typeface="+mn-lt"/>
                <a:cs typeface="+mn-lt"/>
              </a:rPr>
              <a:t>}</a:t>
            </a:r>
            <a:endParaRPr lang="ko-KR" sz="16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631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E6A15B-4E3C-8F40-F941-168DE2D5AB83}"/>
              </a:ext>
            </a:extLst>
          </p:cNvPr>
          <p:cNvSpPr txBox="1"/>
          <p:nvPr/>
        </p:nvSpPr>
        <p:spPr>
          <a:xfrm>
            <a:off x="6506766" y="53578"/>
            <a:ext cx="5253036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// 직선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0 &amp;&amp; 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</a:t>
            </a:r>
            <a:r>
              <a:rPr lang="ko-KR" sz="1600" dirty="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</a:t>
            </a:r>
            <a:r>
              <a:rPr lang="ko-KR" sz="1600" dirty="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좌측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speed+20);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speed-40 );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우측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speed-15);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speed+20);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pPr algn="l"/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67B7C-A005-50C2-37CD-578B6B812C22}"/>
              </a:ext>
            </a:extLst>
          </p:cNvPr>
          <p:cNvSpPr txBox="1"/>
          <p:nvPr/>
        </p:nvSpPr>
        <p:spPr>
          <a:xfrm>
            <a:off x="803672" y="345281"/>
            <a:ext cx="5526880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// </a:t>
            </a:r>
            <a:r>
              <a:rPr lang="ko-KR" sz="1600" dirty="0" err="1">
                <a:ea typeface="+mn-lt"/>
                <a:cs typeface="+mn-lt"/>
              </a:rPr>
              <a:t>라인트레이서</a:t>
            </a:r>
            <a:r>
              <a:rPr lang="ko-KR" sz="1600" dirty="0">
                <a:ea typeface="+mn-lt"/>
                <a:cs typeface="+mn-lt"/>
              </a:rPr>
              <a:t> 제어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void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motor_control</a:t>
            </a:r>
            <a:r>
              <a:rPr lang="ko-KR" sz="1600" dirty="0">
                <a:ea typeface="+mn-lt"/>
                <a:cs typeface="+mn-lt"/>
              </a:rPr>
              <a:t>()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{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//IR 센서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 </a:t>
            </a:r>
            <a:r>
              <a:rPr lang="ko-KR" sz="1600" err="1">
                <a:ea typeface="+mn-lt"/>
                <a:cs typeface="+mn-lt"/>
              </a:rPr>
              <a:t>digitalRead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IR_left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 </a:t>
            </a:r>
            <a:r>
              <a:rPr lang="ko-KR" sz="1600" err="1">
                <a:ea typeface="+mn-lt"/>
                <a:cs typeface="+mn-lt"/>
              </a:rPr>
              <a:t>digitalRead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IR_right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</a:t>
            </a:r>
            <a:r>
              <a:rPr lang="ko-KR" sz="1600" err="1">
                <a:ea typeface="+mn-lt"/>
                <a:cs typeface="+mn-lt"/>
              </a:rPr>
              <a:t>센서값</a:t>
            </a:r>
            <a:r>
              <a:rPr lang="ko-KR" sz="1600" dirty="0">
                <a:ea typeface="+mn-lt"/>
                <a:cs typeface="+mn-lt"/>
              </a:rPr>
              <a:t> 수신</a:t>
            </a:r>
            <a:endParaRPr lang="ko-KR" sz="1600" dirty="0">
              <a:ea typeface="맑은 고딕"/>
            </a:endParaRPr>
          </a:p>
          <a:p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==1 ||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==1)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{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//정상으로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1 ){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0;flag_left = 0;}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// 우측으로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0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1 ){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0; </a:t>
            </a:r>
            <a:r>
              <a:rPr lang="ko-KR" sz="160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 1; // 왼쪽으로 이동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Serial.print</a:t>
            </a:r>
            <a:r>
              <a:rPr lang="ko-KR" sz="1600" dirty="0">
                <a:ea typeface="+mn-lt"/>
                <a:cs typeface="+mn-lt"/>
              </a:rPr>
              <a:t>("</a:t>
            </a:r>
            <a:r>
              <a:rPr lang="ko-KR" sz="1600" err="1">
                <a:ea typeface="+mn-lt"/>
                <a:cs typeface="+mn-lt"/>
              </a:rPr>
              <a:t>sensor_right</a:t>
            </a:r>
            <a:r>
              <a:rPr lang="ko-KR" sz="1600" dirty="0">
                <a:ea typeface="+mn-lt"/>
                <a:cs typeface="+mn-lt"/>
              </a:rPr>
              <a:t> : 0 ");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// 좌측으로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0 ){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1; </a:t>
            </a:r>
            <a:r>
              <a:rPr lang="ko-KR" sz="160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 0; // 오른쪽으로 이동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Serial.print</a:t>
            </a:r>
            <a:r>
              <a:rPr lang="ko-KR" sz="1600" dirty="0">
                <a:ea typeface="+mn-lt"/>
                <a:cs typeface="+mn-lt"/>
              </a:rPr>
              <a:t>("</a:t>
            </a:r>
            <a:r>
              <a:rPr lang="ko-KR" sz="1600" err="1">
                <a:ea typeface="+mn-lt"/>
                <a:cs typeface="+mn-lt"/>
              </a:rPr>
              <a:t>sensor_right</a:t>
            </a:r>
            <a:r>
              <a:rPr lang="ko-KR" sz="1600" dirty="0">
                <a:ea typeface="+mn-lt"/>
                <a:cs typeface="+mn-lt"/>
              </a:rPr>
              <a:t> : 1 ");</a:t>
            </a:r>
            <a:endParaRPr lang="ko-KR" sz="1600" dirty="0">
              <a:ea typeface="맑은 고딕"/>
            </a:endParaRPr>
          </a:p>
          <a:p>
            <a:pPr algn="l"/>
            <a:r>
              <a:rPr lang="ko-KR" sz="1600" dirty="0">
                <a:ea typeface="+mn-lt"/>
                <a:cs typeface="+mn-lt"/>
              </a:rPr>
              <a:t>}</a:t>
            </a:r>
            <a:endParaRPr lang="ko-KR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3234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4247AF-BD3C-0828-7041-470E5B8206EF}"/>
              </a:ext>
            </a:extLst>
          </p:cNvPr>
          <p:cNvSpPr txBox="1"/>
          <p:nvPr/>
        </p:nvSpPr>
        <p:spPr>
          <a:xfrm>
            <a:off x="285750" y="202406"/>
            <a:ext cx="5253036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err="1">
                <a:ea typeface="+mn-lt"/>
                <a:cs typeface="+mn-lt"/>
              </a:rPr>
              <a:t>void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jodo_control</a:t>
            </a:r>
            <a:r>
              <a:rPr lang="ko-KR" sz="1600" dirty="0">
                <a:ea typeface="+mn-lt"/>
                <a:cs typeface="+mn-lt"/>
              </a:rPr>
              <a:t>(){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=</a:t>
            </a:r>
            <a:r>
              <a:rPr lang="ko-KR" sz="1600" err="1">
                <a:ea typeface="+mn-lt"/>
                <a:cs typeface="+mn-lt"/>
              </a:rPr>
              <a:t>analogRead</a:t>
            </a:r>
            <a:r>
              <a:rPr lang="ko-KR" sz="1600" dirty="0">
                <a:ea typeface="+mn-lt"/>
                <a:cs typeface="+mn-lt"/>
              </a:rPr>
              <a:t>(A1);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 //</a:t>
            </a:r>
            <a:r>
              <a:rPr lang="ko-KR" sz="1600" err="1">
                <a:ea typeface="+mn-lt"/>
                <a:cs typeface="+mn-lt"/>
              </a:rPr>
              <a:t>Serial.println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);//확인을 위한 것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 (</a:t>
            </a:r>
            <a:r>
              <a:rPr lang="ko-KR" sz="160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&gt;350)//어두움-(</a:t>
            </a:r>
            <a:r>
              <a:rPr lang="ko-KR" sz="1600" err="1">
                <a:ea typeface="+mn-lt"/>
                <a:cs typeface="+mn-lt"/>
              </a:rPr>
              <a:t>터널진입시,파란색LED</a:t>
            </a:r>
            <a:r>
              <a:rPr lang="ko-KR" sz="1600" dirty="0">
                <a:ea typeface="+mn-lt"/>
                <a:cs typeface="+mn-lt"/>
              </a:rPr>
              <a:t> ON)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 {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(RED, LOW);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(GREEN, LOW);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(BLUE,HIGH);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=90;//감속하기 위한 </a:t>
            </a:r>
            <a:r>
              <a:rPr lang="ko-KR" sz="160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 제어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err="1">
                <a:ea typeface="+mn-lt"/>
                <a:cs typeface="+mn-lt"/>
              </a:rPr>
              <a:t>echo_control</a:t>
            </a:r>
            <a:r>
              <a:rPr lang="ko-KR" sz="1600" dirty="0">
                <a:ea typeface="+mn-lt"/>
                <a:cs typeface="+mn-lt"/>
              </a:rPr>
              <a:t>();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  }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&lt;=350)//밝음-(</a:t>
            </a:r>
            <a:r>
              <a:rPr lang="ko-KR" sz="1600" err="1">
                <a:ea typeface="+mn-lt"/>
                <a:cs typeface="+mn-lt"/>
              </a:rPr>
              <a:t>밖일시</a:t>
            </a:r>
            <a:r>
              <a:rPr lang="ko-KR" sz="1600" dirty="0">
                <a:ea typeface="+mn-lt"/>
                <a:cs typeface="+mn-lt"/>
              </a:rPr>
              <a:t>, </a:t>
            </a:r>
            <a:r>
              <a:rPr lang="ko-KR" sz="1600" err="1">
                <a:ea typeface="+mn-lt"/>
                <a:cs typeface="+mn-lt"/>
              </a:rPr>
              <a:t>파란색LED</a:t>
            </a:r>
            <a:r>
              <a:rPr lang="ko-KR" sz="1600" dirty="0">
                <a:ea typeface="+mn-lt"/>
                <a:cs typeface="+mn-lt"/>
              </a:rPr>
              <a:t> OFF)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 {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(RED, LOW);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(GREEN, LOW);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(BLUE,LOW);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=100;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echo_control</a:t>
            </a:r>
            <a:r>
              <a:rPr lang="ko-KR" sz="1600" dirty="0">
                <a:ea typeface="+mn-lt"/>
                <a:cs typeface="+mn-lt"/>
              </a:rPr>
              <a:t>();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  }</a:t>
            </a:r>
            <a:endParaRPr lang="ko-KR" sz="1600"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  }</a:t>
            </a:r>
            <a:endParaRPr lang="ko-KR" sz="1600"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CAED2-F09E-4687-8D18-0FF8D2B5C5D0}"/>
              </a:ext>
            </a:extLst>
          </p:cNvPr>
          <p:cNvSpPr txBox="1"/>
          <p:nvPr/>
        </p:nvSpPr>
        <p:spPr>
          <a:xfrm>
            <a:off x="5542359" y="202406"/>
            <a:ext cx="6305727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1600" dirty="0" err="1"/>
              <a:t>double</a:t>
            </a:r>
            <a:r>
              <a:rPr lang="af-ZA" sz="1600" dirty="0"/>
              <a:t> </a:t>
            </a:r>
            <a:r>
              <a:rPr lang="af-ZA" sz="1600" dirty="0" err="1"/>
              <a:t>duration</a:t>
            </a:r>
            <a:r>
              <a:rPr lang="af-ZA" sz="1600" dirty="0"/>
              <a:t>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 err="1"/>
              <a:t>double</a:t>
            </a:r>
            <a:r>
              <a:rPr lang="af-ZA" sz="1600" dirty="0"/>
              <a:t> cm;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 err="1"/>
              <a:t>void</a:t>
            </a:r>
            <a:r>
              <a:rPr lang="af-ZA" sz="1600" dirty="0"/>
              <a:t> </a:t>
            </a:r>
            <a:r>
              <a:rPr lang="af-ZA" sz="1600" dirty="0" err="1"/>
              <a:t>echo_control</a:t>
            </a:r>
            <a:r>
              <a:rPr lang="af-ZA" sz="1600" dirty="0"/>
              <a:t>(){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  //</a:t>
            </a:r>
            <a:r>
              <a:rPr lang="ko-KR" altLang="en-US" sz="1600" dirty="0">
                <a:ea typeface="맑은 고딕"/>
              </a:rPr>
              <a:t>초음파신호 송신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</a:t>
            </a:r>
            <a:r>
              <a:rPr lang="af-ZA" sz="1600" dirty="0" err="1"/>
              <a:t>Trig</a:t>
            </a:r>
            <a:r>
              <a:rPr lang="af-ZA" sz="1600" dirty="0"/>
              <a:t>, LOW);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delayMicroseconds</a:t>
            </a:r>
            <a:r>
              <a:rPr lang="af-ZA" sz="1600" dirty="0"/>
              <a:t>(2);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</a:t>
            </a:r>
            <a:r>
              <a:rPr lang="af-ZA" sz="1600" dirty="0" err="1"/>
              <a:t>Trig</a:t>
            </a:r>
            <a:r>
              <a:rPr lang="af-ZA" sz="1600" dirty="0"/>
              <a:t>, HIGH);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delayMicroseconds</a:t>
            </a:r>
            <a:r>
              <a:rPr lang="af-ZA" sz="1600" dirty="0"/>
              <a:t>(2);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digitalWrite</a:t>
            </a:r>
            <a:r>
              <a:rPr lang="af-ZA" sz="1600" dirty="0"/>
              <a:t>(</a:t>
            </a:r>
            <a:r>
              <a:rPr lang="af-ZA" sz="1600" err="1"/>
              <a:t>Trig</a:t>
            </a:r>
            <a:r>
              <a:rPr lang="af-ZA" sz="1600" dirty="0"/>
              <a:t>, LOW);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// </a:t>
            </a:r>
            <a:r>
              <a:rPr lang="ko-KR" altLang="en-US" sz="1600" dirty="0">
                <a:ea typeface="맑은 고딕"/>
              </a:rPr>
              <a:t>초음파신호 수신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af-ZA" sz="1600" err="1"/>
              <a:t>duration</a:t>
            </a:r>
            <a:r>
              <a:rPr lang="af-ZA" sz="1600" dirty="0"/>
              <a:t> = </a:t>
            </a:r>
            <a:r>
              <a:rPr lang="af-ZA" sz="1600" err="1"/>
              <a:t>pulseIn</a:t>
            </a:r>
            <a:r>
              <a:rPr lang="af-ZA" sz="1600" dirty="0"/>
              <a:t> (</a:t>
            </a:r>
            <a:r>
              <a:rPr lang="af-ZA" sz="1600" err="1"/>
              <a:t>Echo</a:t>
            </a:r>
            <a:r>
              <a:rPr lang="af-ZA" sz="1600" dirty="0"/>
              <a:t>, HIGH);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cm = </a:t>
            </a:r>
            <a:r>
              <a:rPr lang="af-ZA" sz="1600" err="1"/>
              <a:t>duration</a:t>
            </a:r>
            <a:r>
              <a:rPr lang="af-ZA" sz="1600" dirty="0"/>
              <a:t>*340/10000/2;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Serial.println</a:t>
            </a:r>
            <a:r>
              <a:rPr lang="af-ZA" sz="1600" dirty="0"/>
              <a:t>(cm);//</a:t>
            </a:r>
            <a:r>
              <a:rPr lang="ko-KR" altLang="en-US" sz="1600" dirty="0">
                <a:ea typeface="맑은 고딕"/>
              </a:rPr>
              <a:t>확인을 </a:t>
            </a:r>
            <a:r>
              <a:rPr lang="ko-KR" altLang="en-US" sz="1600" err="1">
                <a:ea typeface="맑은 고딕"/>
              </a:rPr>
              <a:t>위한것</a:t>
            </a:r>
            <a:endParaRPr lang="ko-KR" altLang="en-US" sz="1600" dirty="0">
              <a:ea typeface="맑은 고딕"/>
              <a:cs typeface="Calibri"/>
            </a:endParaRPr>
          </a:p>
          <a:p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af-ZA" sz="1600" err="1"/>
              <a:t>if</a:t>
            </a:r>
            <a:r>
              <a:rPr lang="af-ZA" sz="1600" dirty="0"/>
              <a:t>(cm&lt;10.0)//10cm</a:t>
            </a:r>
            <a:r>
              <a:rPr lang="ko-KR" altLang="en-US" sz="1600" dirty="0">
                <a:ea typeface="맑은 고딕"/>
              </a:rPr>
              <a:t>이하일때 정지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en-US" altLang="ko-KR" sz="1600" dirty="0">
                <a:ea typeface="맑은 고딕"/>
              </a:rPr>
              <a:t>{</a:t>
            </a:r>
            <a:endParaRPr lang="en-US" altLang="ko-KR" sz="1600" dirty="0">
              <a:ea typeface="맑은 고딕"/>
              <a:cs typeface="Calibri"/>
            </a:endParaRPr>
          </a:p>
          <a:p>
            <a:r>
              <a:rPr lang="en-US" altLang="ko-KR" sz="1600" dirty="0">
                <a:ea typeface="맑은 고딕"/>
              </a:rPr>
              <a:t> </a:t>
            </a:r>
            <a:r>
              <a:rPr lang="af-ZA" sz="1600" err="1"/>
              <a:t>digitalWrite</a:t>
            </a:r>
            <a:r>
              <a:rPr lang="af-ZA" sz="1600" dirty="0"/>
              <a:t>(GREEN, HIGH);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digitalWrite</a:t>
            </a:r>
            <a:r>
              <a:rPr lang="af-ZA" sz="1600" dirty="0"/>
              <a:t>(BLUE,HIGH); 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speed</a:t>
            </a:r>
            <a:r>
              <a:rPr lang="af-ZA" sz="1600" dirty="0"/>
              <a:t>=0;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}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else </a:t>
            </a:r>
            <a:r>
              <a:rPr lang="af-ZA" sz="1600" err="1"/>
              <a:t>if</a:t>
            </a:r>
            <a:r>
              <a:rPr lang="af-ZA" sz="1600" dirty="0"/>
              <a:t>(cm&lt;20.0 &amp;&amp; cm&gt;10.0)//10cm</a:t>
            </a:r>
            <a:r>
              <a:rPr lang="ko-KR" altLang="en-US" sz="1600" dirty="0">
                <a:ea typeface="맑은 고딕"/>
              </a:rPr>
              <a:t>초과 </a:t>
            </a:r>
            <a:r>
              <a:rPr lang="en-US" altLang="ko-KR" sz="1600" dirty="0">
                <a:ea typeface="맑은 고딕"/>
              </a:rPr>
              <a:t>20</a:t>
            </a:r>
            <a:r>
              <a:rPr lang="af-ZA" sz="1600" dirty="0"/>
              <a:t>cm</a:t>
            </a:r>
            <a:r>
              <a:rPr lang="ko-KR" altLang="en-US" sz="1600" dirty="0">
                <a:ea typeface="맑은 고딕"/>
              </a:rPr>
              <a:t>미만 감속</a:t>
            </a:r>
            <a:endParaRPr lang="ko-KR" altLang="en-US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en-US" altLang="ko-KR" sz="1600" dirty="0">
                <a:ea typeface="맑은 고딕"/>
              </a:rPr>
              <a:t>{</a:t>
            </a:r>
            <a:endParaRPr lang="en-US" altLang="ko-KR" sz="1600" dirty="0">
              <a:ea typeface="맑은 고딕"/>
              <a:cs typeface="Calibri"/>
            </a:endParaRPr>
          </a:p>
          <a:p>
            <a:r>
              <a:rPr lang="en-US" altLang="ko-KR" sz="1600" dirty="0">
                <a:ea typeface="맑은 고딕"/>
              </a:rPr>
              <a:t> </a:t>
            </a:r>
            <a:r>
              <a:rPr lang="af-ZA" sz="1600" err="1"/>
              <a:t>digitalWrite</a:t>
            </a:r>
            <a:r>
              <a:rPr lang="af-ZA" sz="1600" dirty="0"/>
              <a:t>(GREEN, HIGH);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</a:t>
            </a:r>
            <a:r>
              <a:rPr lang="af-ZA" sz="1600" err="1"/>
              <a:t>speed</a:t>
            </a:r>
            <a:r>
              <a:rPr lang="af-ZA" sz="1600" dirty="0"/>
              <a:t>=80;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 }</a:t>
            </a:r>
            <a:endParaRPr lang="af-ZA" sz="1600">
              <a:ea typeface="맑은 고딕"/>
              <a:cs typeface="Calibri"/>
            </a:endParaRPr>
          </a:p>
          <a:p>
            <a:r>
              <a:rPr lang="af-ZA" sz="1600" dirty="0"/>
              <a:t>}</a:t>
            </a:r>
            <a:endParaRPr lang="af-ZA" sz="1600">
              <a:ea typeface="맑은 고딕"/>
              <a:cs typeface="Calibri"/>
            </a:endParaRPr>
          </a:p>
          <a:p>
            <a:endParaRPr lang="af-ZA" sz="1600" dirty="0">
              <a:ea typeface="맑은 고딕"/>
              <a:cs typeface="Calibri"/>
            </a:endParaRPr>
          </a:p>
          <a:p>
            <a:endParaRPr lang="af-ZA" altLang="ko-KR" sz="16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132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D9E46-0B97-47C9-2B4B-8AF2713D2FB4}"/>
              </a:ext>
            </a:extLst>
          </p:cNvPr>
          <p:cNvSpPr txBox="1"/>
          <p:nvPr/>
        </p:nvSpPr>
        <p:spPr>
          <a:xfrm>
            <a:off x="275736" y="549112"/>
            <a:ext cx="378969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altLang="ko-KR" dirty="0">
                <a:ea typeface="+mn-lt"/>
                <a:cs typeface="+mn-lt"/>
              </a:rPr>
              <a:t> </a:t>
            </a:r>
            <a:r>
              <a:rPr lang="af-ZA" altLang="ko-KR" err="1">
                <a:ea typeface="+mn-lt"/>
                <a:cs typeface="+mn-lt"/>
              </a:rPr>
              <a:t>void</a:t>
            </a:r>
            <a:r>
              <a:rPr lang="af-ZA" altLang="ko-KR" dirty="0">
                <a:ea typeface="+mn-lt"/>
                <a:cs typeface="+mn-lt"/>
              </a:rPr>
              <a:t> loop() </a:t>
            </a:r>
          </a:p>
          <a:p>
            <a:r>
              <a:rPr lang="af-ZA" altLang="ko-KR" dirty="0">
                <a:ea typeface="+mn-lt"/>
                <a:cs typeface="+mn-lt"/>
              </a:rPr>
              <a:t>{</a:t>
            </a:r>
          </a:p>
          <a:p>
            <a:endParaRPr lang="af-ZA" altLang="ko-KR" dirty="0">
              <a:ea typeface="+mn-lt"/>
              <a:cs typeface="+mn-lt"/>
            </a:endParaRPr>
          </a:p>
          <a:p>
            <a:r>
              <a:rPr lang="af-ZA" altLang="ko-KR" dirty="0">
                <a:ea typeface="+mn-lt"/>
                <a:cs typeface="+mn-lt"/>
              </a:rPr>
              <a:t> </a:t>
            </a:r>
            <a:r>
              <a:rPr lang="af-ZA" altLang="ko-KR" err="1">
                <a:ea typeface="+mn-lt"/>
                <a:cs typeface="+mn-lt"/>
              </a:rPr>
              <a:t>jodo_control</a:t>
            </a:r>
            <a:r>
              <a:rPr lang="af-ZA" altLang="ko-KR" dirty="0">
                <a:ea typeface="+mn-lt"/>
                <a:cs typeface="+mn-lt"/>
              </a:rPr>
              <a:t>();</a:t>
            </a:r>
          </a:p>
          <a:p>
            <a:r>
              <a:rPr lang="af-ZA" altLang="ko-KR" dirty="0">
                <a:ea typeface="+mn-lt"/>
                <a:cs typeface="+mn-lt"/>
              </a:rPr>
              <a:t> </a:t>
            </a:r>
            <a:r>
              <a:rPr lang="af-ZA" altLang="ko-KR" err="1">
                <a:ea typeface="+mn-lt"/>
                <a:cs typeface="+mn-lt"/>
              </a:rPr>
              <a:t>motor_control</a:t>
            </a:r>
            <a:r>
              <a:rPr lang="af-ZA" altLang="ko-KR" dirty="0">
                <a:ea typeface="+mn-lt"/>
                <a:cs typeface="+mn-lt"/>
              </a:rPr>
              <a:t>();</a:t>
            </a:r>
          </a:p>
          <a:p>
            <a:r>
              <a:rPr lang="af-ZA" altLang="ko-KR" dirty="0">
                <a:ea typeface="+mn-lt"/>
                <a:cs typeface="+mn-lt"/>
              </a:rPr>
              <a:t> </a:t>
            </a:r>
            <a:r>
              <a:rPr lang="af-ZA" altLang="ko-KR" err="1">
                <a:ea typeface="+mn-lt"/>
                <a:cs typeface="+mn-lt"/>
              </a:rPr>
              <a:t>delay</a:t>
            </a:r>
            <a:r>
              <a:rPr lang="af-ZA" altLang="ko-KR" dirty="0">
                <a:ea typeface="+mn-lt"/>
                <a:cs typeface="+mn-lt"/>
              </a:rPr>
              <a:t>(9);</a:t>
            </a:r>
          </a:p>
          <a:p>
            <a:endParaRPr lang="af-ZA" altLang="ko-KR" dirty="0">
              <a:ea typeface="+mn-lt"/>
              <a:cs typeface="+mn-lt"/>
            </a:endParaRPr>
          </a:p>
          <a:p>
            <a:endParaRPr lang="af-ZA" altLang="ko-KR" dirty="0">
              <a:ea typeface="+mn-lt"/>
              <a:cs typeface="+mn-lt"/>
            </a:endParaRPr>
          </a:p>
          <a:p>
            <a:pPr algn="l"/>
            <a:r>
              <a:rPr lang="af-ZA" altLang="ko-KR" dirty="0">
                <a:ea typeface="+mn-lt"/>
                <a:cs typeface="+mn-lt"/>
              </a:rPr>
              <a:t>}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97B3E6-29DD-979A-D3D3-789A3C9CE6F5}"/>
              </a:ext>
            </a:extLst>
          </p:cNvPr>
          <p:cNvSpPr txBox="1"/>
          <p:nvPr/>
        </p:nvSpPr>
        <p:spPr>
          <a:xfrm>
            <a:off x="273843" y="3702843"/>
            <a:ext cx="50863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파일첨부(파일명: </a:t>
            </a:r>
            <a:r>
              <a:rPr lang="ko-KR" altLang="en-US" dirty="0" err="1">
                <a:ea typeface="맑은 고딕"/>
                <a:cs typeface="Calibri"/>
              </a:rPr>
              <a:t>라인트레이싱</a:t>
            </a:r>
            <a:r>
              <a:rPr lang="ko-KR" altLang="en-US" dirty="0">
                <a:ea typeface="맑은 고딕"/>
                <a:cs typeface="Calibri"/>
              </a:rPr>
              <a:t>/조도/정지)</a:t>
            </a:r>
          </a:p>
        </p:txBody>
      </p:sp>
    </p:spTree>
    <p:extLst>
      <p:ext uri="{BB962C8B-B14F-4D97-AF65-F5344CB8AC3E}">
        <p14:creationId xmlns:p14="http://schemas.microsoft.com/office/powerpoint/2010/main" val="402817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931A6E-140F-AE43-28CF-A1664E50C5E8}"/>
              </a:ext>
            </a:extLst>
          </p:cNvPr>
          <p:cNvSpPr txBox="1"/>
          <p:nvPr/>
        </p:nvSpPr>
        <p:spPr>
          <a:xfrm>
            <a:off x="469338" y="258945"/>
            <a:ext cx="791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라인트레이서</a:t>
            </a:r>
            <a:r>
              <a:rPr lang="ko-KR" altLang="en-US" dirty="0"/>
              <a:t> 사진 첨부 및 고찰</a:t>
            </a:r>
          </a:p>
        </p:txBody>
      </p:sp>
      <p:pic>
        <p:nvPicPr>
          <p:cNvPr id="2" name="그림 2" descr="실내, 천장, 대비중, 테이블이(가) 표시된 사진&#10;&#10;자동 생성된 설명">
            <a:extLst>
              <a:ext uri="{FF2B5EF4-FFF2-40B4-BE49-F238E27FC236}">
                <a16:creationId xmlns:a16="http://schemas.microsoft.com/office/drawing/2014/main" id="{FFF71BC6-899E-C28E-370D-B2A7D6F0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" y="950119"/>
            <a:ext cx="2743200" cy="2743200"/>
          </a:xfrm>
          <a:prstGeom prst="rect">
            <a:avLst/>
          </a:prstGeom>
        </p:spPr>
      </p:pic>
      <p:pic>
        <p:nvPicPr>
          <p:cNvPr id="3" name="그림 3" descr="사람, 실내, 테이블, 작업대이(가) 표시된 사진&#10;&#10;자동 생성된 설명">
            <a:extLst>
              <a:ext uri="{FF2B5EF4-FFF2-40B4-BE49-F238E27FC236}">
                <a16:creationId xmlns:a16="http://schemas.microsoft.com/office/drawing/2014/main" id="{A08215A0-4D29-D3AB-F00F-757A27E7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432" y="951271"/>
            <a:ext cx="2743200" cy="2743200"/>
          </a:xfrm>
          <a:prstGeom prst="rect">
            <a:avLst/>
          </a:prstGeom>
        </p:spPr>
      </p:pic>
      <p:pic>
        <p:nvPicPr>
          <p:cNvPr id="4" name="그림 4" descr="바닥, 실내이(가) 표시된 사진&#10;&#10;자동 생성된 설명">
            <a:extLst>
              <a:ext uri="{FF2B5EF4-FFF2-40B4-BE49-F238E27FC236}">
                <a16:creationId xmlns:a16="http://schemas.microsoft.com/office/drawing/2014/main" id="{154B85D6-BF3F-2B7C-79E1-1F8AC6D2F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19" y="951271"/>
            <a:ext cx="2743200" cy="2743200"/>
          </a:xfrm>
          <a:prstGeom prst="rect">
            <a:avLst/>
          </a:prstGeom>
        </p:spPr>
      </p:pic>
      <p:pic>
        <p:nvPicPr>
          <p:cNvPr id="5" name="그림 5" descr="천장, 실내, 테이블, 작업대이(가) 표시된 사진&#10;&#10;자동 생성된 설명">
            <a:extLst>
              <a:ext uri="{FF2B5EF4-FFF2-40B4-BE49-F238E27FC236}">
                <a16:creationId xmlns:a16="http://schemas.microsoft.com/office/drawing/2014/main" id="{691D3091-5511-9D18-B90C-C294B7FEF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916" y="95127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6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96AF3-34D0-F2A8-A320-AC712DA0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74A7B-E8BE-0D64-E3A0-76F4B820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  <a:cs typeface="Calibri"/>
              </a:rPr>
              <a:t>초음파센서, </a:t>
            </a:r>
            <a:r>
              <a:rPr lang="ko-KR" altLang="en-US" dirty="0" err="1">
                <a:ea typeface="맑은 고딕"/>
                <a:cs typeface="Calibri"/>
              </a:rPr>
              <a:t>조도센서,트래킹</a:t>
            </a:r>
            <a:r>
              <a:rPr lang="ko-KR" altLang="en-US" dirty="0">
                <a:ea typeface="맑은 고딕"/>
                <a:cs typeface="Calibri"/>
              </a:rPr>
              <a:t> 센서를 </a:t>
            </a:r>
            <a:r>
              <a:rPr lang="ko-KR" altLang="en-US" dirty="0" err="1">
                <a:ea typeface="맑은 고딕"/>
                <a:cs typeface="Calibri"/>
              </a:rPr>
              <a:t>아두이노에</a:t>
            </a:r>
            <a:r>
              <a:rPr lang="ko-KR" altLang="en-US" dirty="0">
                <a:ea typeface="맑은 고딕"/>
                <a:cs typeface="Calibri"/>
              </a:rPr>
              <a:t> 연결하여, </a:t>
            </a:r>
            <a:r>
              <a:rPr lang="ko-KR" altLang="en-US" dirty="0" err="1">
                <a:ea typeface="맑은 고딕"/>
                <a:cs typeface="Calibri"/>
              </a:rPr>
              <a:t>수신받는</a:t>
            </a:r>
            <a:r>
              <a:rPr lang="ko-KR" altLang="en-US" dirty="0">
                <a:ea typeface="맑은 고딕"/>
                <a:cs typeface="Calibri"/>
              </a:rPr>
              <a:t> 값에 따라 모터와 LED 모듈에 값을 송신함.</a:t>
            </a:r>
          </a:p>
          <a:p>
            <a:pPr marL="0" indent="0">
              <a:buNone/>
            </a:pPr>
            <a:r>
              <a:rPr lang="ko-KR" altLang="en-US" dirty="0">
                <a:ea typeface="맑은 고딕"/>
                <a:cs typeface="Calibri"/>
              </a:rPr>
              <a:t>센서와 아두이노, 모터가 연결되어, 여러 변수에 따라 오작동을 일으킬 때가 있었다.</a:t>
            </a:r>
          </a:p>
          <a:p>
            <a:pPr marL="0" indent="0">
              <a:buNone/>
            </a:pPr>
            <a:r>
              <a:rPr lang="ko-KR" altLang="en-US" dirty="0">
                <a:ea typeface="맑은 고딕"/>
                <a:cs typeface="Calibri"/>
              </a:rPr>
              <a:t>코드를 작성할때 speed값이 코드상 순서대로 변동되어서, 조도센서에 의한 값변경은 원활한데, 초음파 센서에 의한 값변경이 원활하지 않은 문제가 있었다. 그 문제를 조도센서에 의해 </a:t>
            </a:r>
            <a:r>
              <a:rPr lang="ko-KR" altLang="en-US" dirty="0" err="1">
                <a:ea typeface="맑은 고딕"/>
                <a:cs typeface="Calibri"/>
              </a:rPr>
              <a:t>speed</a:t>
            </a:r>
            <a:r>
              <a:rPr lang="ko-KR" altLang="en-US" dirty="0">
                <a:ea typeface="맑은 고딕"/>
                <a:cs typeface="Calibri"/>
              </a:rPr>
              <a:t>/</a:t>
            </a:r>
            <a:r>
              <a:rPr lang="ko-KR" altLang="en-US" dirty="0" err="1">
                <a:ea typeface="맑은 고딕"/>
                <a:cs typeface="Calibri"/>
              </a:rPr>
              <a:t>LED값을</a:t>
            </a:r>
            <a:r>
              <a:rPr lang="ko-KR" altLang="en-US" dirty="0">
                <a:ea typeface="맑은 고딕"/>
                <a:cs typeface="Calibri"/>
              </a:rPr>
              <a:t> 변경하는 함수 안에 초음파 센서에 의한 값변경에 대한 함수를 넣어서, 해결하였다.</a:t>
            </a:r>
          </a:p>
        </p:txBody>
      </p:sp>
    </p:spTree>
    <p:extLst>
      <p:ext uri="{BB962C8B-B14F-4D97-AF65-F5344CB8AC3E}">
        <p14:creationId xmlns:p14="http://schemas.microsoft.com/office/powerpoint/2010/main" val="293598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E6A15B-4E3C-8F40-F941-168DE2D5AB83}"/>
              </a:ext>
            </a:extLst>
          </p:cNvPr>
          <p:cNvSpPr txBox="1"/>
          <p:nvPr/>
        </p:nvSpPr>
        <p:spPr>
          <a:xfrm>
            <a:off x="6506766" y="53578"/>
            <a:ext cx="5253036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// 직선 주행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if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flag_left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0 &amp;&amp;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flag_right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0){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RightMotorA_forward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RightMotorA_backward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0);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LeftMotorB_forward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);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LeftMotorB_backward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0);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}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// 좌측 주행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else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if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flag_left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1 &amp;&amp;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flag_right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0){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RightMotorA_forward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speed+20);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RightMotorA_backward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0);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LeftMotorB_forward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speed-40 );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LeftMotorB_backward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0);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}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// 우측 주행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else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if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flag_right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1 &amp;&amp; 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flag_left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0){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RightMotorA_forward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speed-15);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RightMotorA_backward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0);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LeftMotorB_forward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speed+20);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analogWrite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1"/>
                </a:solidFill>
                <a:ea typeface="+mn-lt"/>
                <a:cs typeface="+mn-lt"/>
              </a:rPr>
              <a:t>LeftMotorB_backward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, 0);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}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}</a:t>
            </a:r>
            <a:endParaRPr lang="ko-KR" sz="1600">
              <a:solidFill>
                <a:schemeClr val="accent1"/>
              </a:solidFill>
              <a:ea typeface="맑은 고딕"/>
            </a:endParaRPr>
          </a:p>
          <a:p>
            <a:pPr algn="l"/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}</a:t>
            </a:r>
            <a:endParaRPr lang="ko-KR" sz="1600">
              <a:solidFill>
                <a:schemeClr val="accent1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67B7C-A005-50C2-37CD-578B6B812C22}"/>
              </a:ext>
            </a:extLst>
          </p:cNvPr>
          <p:cNvSpPr txBox="1"/>
          <p:nvPr/>
        </p:nvSpPr>
        <p:spPr>
          <a:xfrm>
            <a:off x="803672" y="345281"/>
            <a:ext cx="5526880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//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라인트레이서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제어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void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motor_control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()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{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//IR 센서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Sub_msg_l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digitalRead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IR_left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Sub_msg_r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digitalRead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IR_right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//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센서값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수신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if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Sub_msg_l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==1 ||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Sub_msg_r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==1)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{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 //정상으로 판단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if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Sub_msg_l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1 &amp;&amp;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Sub_msg_r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1 ){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flag_right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 0;flag_left = 0;}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 // 우측으로 판단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else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if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Sub_msg_l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0 &amp;&amp;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Sub_msg_r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1 ){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flag_right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 0;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flag_left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 1; // 왼쪽으로 이동</a:t>
            </a:r>
            <a:r>
              <a:rPr lang="ko-KR" altLang="en-US" sz="16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Serial.print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("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sensor_right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: 0 ");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}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  // 좌측으로 판단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else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if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Sub_msg_l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1 &amp;&amp;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Sub_msg_r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== 0 ){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flag_right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 1;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flag_left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= 0; // 오른쪽으로 이동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Serial.print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("</a:t>
            </a:r>
            <a:r>
              <a:rPr lang="ko-KR" sz="1600" err="1">
                <a:solidFill>
                  <a:schemeClr val="accent1"/>
                </a:solidFill>
                <a:ea typeface="+mn-lt"/>
                <a:cs typeface="+mn-lt"/>
              </a:rPr>
              <a:t>sensor_right</a:t>
            </a:r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 : 1 ");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  <a:p>
            <a:pPr algn="l"/>
            <a:r>
              <a:rPr lang="ko-KR" sz="1600" dirty="0">
                <a:solidFill>
                  <a:schemeClr val="accent1"/>
                </a:solidFill>
                <a:ea typeface="+mn-lt"/>
                <a:cs typeface="+mn-lt"/>
              </a:rPr>
              <a:t>}</a:t>
            </a:r>
            <a:endParaRPr lang="ko-KR" sz="1600" dirty="0">
              <a:solidFill>
                <a:schemeClr val="accent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987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4247AF-BD3C-0828-7041-470E5B8206EF}"/>
              </a:ext>
            </a:extLst>
          </p:cNvPr>
          <p:cNvSpPr txBox="1"/>
          <p:nvPr/>
        </p:nvSpPr>
        <p:spPr>
          <a:xfrm>
            <a:off x="285750" y="202406"/>
            <a:ext cx="5253036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 err="1">
                <a:ea typeface="+mn-lt"/>
                <a:cs typeface="+mn-lt"/>
              </a:rPr>
              <a:t>void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jodo_control</a:t>
            </a:r>
            <a:r>
              <a:rPr lang="ko-KR" sz="1600" dirty="0">
                <a:ea typeface="+mn-lt"/>
                <a:cs typeface="+mn-lt"/>
              </a:rPr>
              <a:t>(){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dirty="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=</a:t>
            </a:r>
            <a:r>
              <a:rPr lang="ko-KR" sz="1600" dirty="0" err="1">
                <a:ea typeface="+mn-lt"/>
                <a:cs typeface="+mn-lt"/>
              </a:rPr>
              <a:t>analogRead</a:t>
            </a:r>
            <a:r>
              <a:rPr lang="ko-KR" sz="1600" dirty="0">
                <a:ea typeface="+mn-lt"/>
                <a:cs typeface="+mn-lt"/>
              </a:rPr>
              <a:t>(A1);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//</a:t>
            </a:r>
            <a:r>
              <a:rPr lang="ko-KR" sz="1600" dirty="0" err="1">
                <a:ea typeface="+mn-lt"/>
                <a:cs typeface="+mn-lt"/>
              </a:rPr>
              <a:t>Serial.println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);//확인을 위한 것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 (</a:t>
            </a:r>
            <a:r>
              <a:rPr lang="ko-KR" sz="1600" dirty="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&gt;350)//어두움-(</a:t>
            </a:r>
            <a:r>
              <a:rPr lang="ko-KR" sz="1600" dirty="0" err="1">
                <a:ea typeface="+mn-lt"/>
                <a:cs typeface="+mn-lt"/>
              </a:rPr>
              <a:t>터널진입시,파란색LED</a:t>
            </a:r>
            <a:r>
              <a:rPr lang="ko-KR" sz="1600" dirty="0">
                <a:ea typeface="+mn-lt"/>
                <a:cs typeface="+mn-lt"/>
              </a:rPr>
              <a:t> ON)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{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(RED, LOW);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(GREEN, LOW);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(BLUE,HIGH);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=90;//감속하기 위한 </a:t>
            </a:r>
            <a:r>
              <a:rPr lang="ko-KR" sz="160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 제어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err="1">
                <a:ea typeface="+mn-lt"/>
                <a:cs typeface="+mn-lt"/>
              </a:rPr>
              <a:t>echo_control</a:t>
            </a:r>
            <a:r>
              <a:rPr lang="ko-KR" sz="1600" dirty="0">
                <a:ea typeface="+mn-lt"/>
                <a:cs typeface="+mn-lt"/>
              </a:rPr>
              <a:t>();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  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&lt;=350)//밝음-(</a:t>
            </a:r>
            <a:r>
              <a:rPr lang="ko-KR" sz="1600" err="1">
                <a:ea typeface="+mn-lt"/>
                <a:cs typeface="+mn-lt"/>
              </a:rPr>
              <a:t>밖일시</a:t>
            </a:r>
            <a:r>
              <a:rPr lang="ko-KR" sz="1600" dirty="0">
                <a:ea typeface="+mn-lt"/>
                <a:cs typeface="+mn-lt"/>
              </a:rPr>
              <a:t>, </a:t>
            </a:r>
            <a:r>
              <a:rPr lang="ko-KR" sz="1600" err="1">
                <a:ea typeface="+mn-lt"/>
                <a:cs typeface="+mn-lt"/>
              </a:rPr>
              <a:t>파란색LED</a:t>
            </a:r>
            <a:r>
              <a:rPr lang="ko-KR" sz="1600" dirty="0">
                <a:ea typeface="+mn-lt"/>
                <a:cs typeface="+mn-lt"/>
              </a:rPr>
              <a:t> OFF)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{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(RED, LOW);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(GREEN, LOW);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(BLUE,LOW);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=100;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echo_control</a:t>
            </a:r>
            <a:r>
              <a:rPr lang="ko-KR" sz="1600" dirty="0">
                <a:ea typeface="+mn-lt"/>
                <a:cs typeface="+mn-lt"/>
              </a:rPr>
              <a:t>();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}</a:t>
            </a:r>
            <a:endParaRPr lang="ko-KR" sz="160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CAED2-F09E-4687-8D18-0FF8D2B5C5D0}"/>
              </a:ext>
            </a:extLst>
          </p:cNvPr>
          <p:cNvSpPr txBox="1"/>
          <p:nvPr/>
        </p:nvSpPr>
        <p:spPr>
          <a:xfrm>
            <a:off x="5542359" y="202406"/>
            <a:ext cx="6305727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1600" dirty="0" err="1"/>
              <a:t>double</a:t>
            </a:r>
            <a:r>
              <a:rPr lang="af-ZA" sz="1600" dirty="0"/>
              <a:t> </a:t>
            </a:r>
            <a:r>
              <a:rPr lang="af-ZA" sz="1600" dirty="0" err="1"/>
              <a:t>duration</a:t>
            </a:r>
            <a:r>
              <a:rPr lang="af-ZA" sz="1600" dirty="0"/>
              <a:t>;</a:t>
            </a:r>
            <a:endParaRPr lang="af-ZA" sz="1600" dirty="0">
              <a:ea typeface="맑은 고딕"/>
            </a:endParaRPr>
          </a:p>
          <a:p>
            <a:r>
              <a:rPr lang="af-ZA" sz="1600" dirty="0" err="1"/>
              <a:t>double</a:t>
            </a:r>
            <a:r>
              <a:rPr lang="af-ZA" sz="1600" dirty="0"/>
              <a:t> cm;</a:t>
            </a:r>
            <a:endParaRPr lang="af-ZA" sz="1600" dirty="0">
              <a:ea typeface="맑은 고딕"/>
            </a:endParaRPr>
          </a:p>
          <a:p>
            <a:r>
              <a:rPr lang="af-ZA" sz="1600" dirty="0" err="1"/>
              <a:t>void</a:t>
            </a:r>
            <a:r>
              <a:rPr lang="af-ZA" sz="1600" dirty="0"/>
              <a:t> </a:t>
            </a:r>
            <a:r>
              <a:rPr lang="af-ZA" sz="1600" dirty="0" err="1"/>
              <a:t>echo_control</a:t>
            </a:r>
            <a:r>
              <a:rPr lang="af-ZA" sz="1600" dirty="0"/>
              <a:t>(){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  //</a:t>
            </a:r>
            <a:r>
              <a:rPr lang="ko-KR" altLang="en-US" sz="1600" dirty="0">
                <a:ea typeface="맑은 고딕"/>
              </a:rPr>
              <a:t>초음파신호 송신</a:t>
            </a: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</a:t>
            </a:r>
            <a:r>
              <a:rPr lang="af-ZA" sz="1600" dirty="0" err="1"/>
              <a:t>Trig</a:t>
            </a:r>
            <a:r>
              <a:rPr lang="af-ZA" sz="1600" dirty="0"/>
              <a:t>, LOW);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delayMicroseconds</a:t>
            </a:r>
            <a:r>
              <a:rPr lang="af-ZA" sz="1600" dirty="0"/>
              <a:t>(2);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</a:t>
            </a:r>
            <a:r>
              <a:rPr lang="af-ZA" sz="1600" dirty="0" err="1"/>
              <a:t>Trig</a:t>
            </a:r>
            <a:r>
              <a:rPr lang="af-ZA" sz="1600" dirty="0"/>
              <a:t>, HIGH);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delayMicroseconds</a:t>
            </a:r>
            <a:r>
              <a:rPr lang="af-ZA" sz="1600" dirty="0"/>
              <a:t>(2);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</a:t>
            </a:r>
            <a:r>
              <a:rPr lang="af-ZA" sz="1600" dirty="0" err="1"/>
              <a:t>Trig</a:t>
            </a:r>
            <a:r>
              <a:rPr lang="af-ZA" sz="1600" dirty="0"/>
              <a:t>, LOW);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// </a:t>
            </a:r>
            <a:r>
              <a:rPr lang="ko-KR" altLang="en-US" sz="1600" dirty="0">
                <a:ea typeface="맑은 고딕"/>
              </a:rPr>
              <a:t>초음파신호 수신</a:t>
            </a: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af-ZA" sz="1600" dirty="0" err="1"/>
              <a:t>duration</a:t>
            </a:r>
            <a:r>
              <a:rPr lang="af-ZA" sz="1600" dirty="0"/>
              <a:t> = </a:t>
            </a:r>
            <a:r>
              <a:rPr lang="af-ZA" sz="1600" dirty="0" err="1"/>
              <a:t>pulseIn</a:t>
            </a:r>
            <a:r>
              <a:rPr lang="af-ZA" sz="1600" dirty="0"/>
              <a:t> (</a:t>
            </a:r>
            <a:r>
              <a:rPr lang="af-ZA" sz="1600" dirty="0" err="1"/>
              <a:t>Echo</a:t>
            </a:r>
            <a:r>
              <a:rPr lang="af-ZA" sz="1600" dirty="0"/>
              <a:t>, HIGH);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cm = </a:t>
            </a:r>
            <a:r>
              <a:rPr lang="af-ZA" sz="1600" dirty="0" err="1"/>
              <a:t>duration</a:t>
            </a:r>
            <a:r>
              <a:rPr lang="af-ZA" sz="1600" dirty="0"/>
              <a:t>*340/10000/2;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Serial.println</a:t>
            </a:r>
            <a:r>
              <a:rPr lang="af-ZA" sz="1600" dirty="0"/>
              <a:t>(cm);//</a:t>
            </a:r>
            <a:r>
              <a:rPr lang="ko-KR" altLang="en-US" sz="1600" dirty="0">
                <a:ea typeface="맑은 고딕"/>
              </a:rPr>
              <a:t>확인을 </a:t>
            </a:r>
            <a:r>
              <a:rPr lang="ko-KR" altLang="en-US" sz="1600" dirty="0" err="1">
                <a:ea typeface="맑은 고딕"/>
              </a:rPr>
              <a:t>위한것</a:t>
            </a:r>
            <a:endParaRPr lang="ko-KR" altLang="en-US" sz="1600">
              <a:ea typeface="맑은 고딕"/>
            </a:endParaRPr>
          </a:p>
          <a:p>
            <a:endParaRPr lang="ko-KR" altLang="en-US" sz="1600" dirty="0">
              <a:ea typeface="맑은 고딕"/>
            </a:endParaRP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af-ZA" sz="1600" dirty="0" err="1"/>
              <a:t>if</a:t>
            </a:r>
            <a:r>
              <a:rPr lang="af-ZA" sz="1600" dirty="0"/>
              <a:t>(cm&lt;10.0)//10cm</a:t>
            </a:r>
            <a:r>
              <a:rPr lang="ko-KR" altLang="en-US" sz="1600" dirty="0">
                <a:ea typeface="맑은 고딕"/>
              </a:rPr>
              <a:t>이하일때 정지</a:t>
            </a: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en-US" altLang="ko-KR" sz="1600" dirty="0">
                <a:ea typeface="맑은 고딕"/>
              </a:rPr>
              <a:t>{</a:t>
            </a:r>
          </a:p>
          <a:p>
            <a:r>
              <a:rPr lang="en-US" altLang="ko-KR" sz="1600" dirty="0">
                <a:ea typeface="맑은 고딕"/>
              </a:rPr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(GREEN, HIGH);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(BLUE,HIGH); 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speed</a:t>
            </a:r>
            <a:r>
              <a:rPr lang="af-ZA" sz="1600" dirty="0"/>
              <a:t>=0;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}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else </a:t>
            </a:r>
            <a:r>
              <a:rPr lang="af-ZA" sz="1600" dirty="0" err="1"/>
              <a:t>if</a:t>
            </a:r>
            <a:r>
              <a:rPr lang="af-ZA" sz="1600" dirty="0"/>
              <a:t>(cm&lt;20.0 &amp;&amp; cm&gt;10.0)//10cm</a:t>
            </a:r>
            <a:r>
              <a:rPr lang="ko-KR" altLang="en-US" sz="1600" dirty="0">
                <a:ea typeface="맑은 고딕"/>
              </a:rPr>
              <a:t>초과 </a:t>
            </a:r>
            <a:r>
              <a:rPr lang="en-US" altLang="ko-KR" sz="1600" dirty="0">
                <a:ea typeface="맑은 고딕"/>
              </a:rPr>
              <a:t>20</a:t>
            </a:r>
            <a:r>
              <a:rPr lang="af-ZA" sz="1600" dirty="0"/>
              <a:t>cm</a:t>
            </a:r>
            <a:r>
              <a:rPr lang="ko-KR" altLang="en-US" sz="1600" dirty="0">
                <a:ea typeface="맑은 고딕"/>
              </a:rPr>
              <a:t>미만 감속</a:t>
            </a:r>
          </a:p>
          <a:p>
            <a:r>
              <a:rPr lang="ko-KR" altLang="en-US" sz="1600" dirty="0">
                <a:ea typeface="맑은 고딕"/>
              </a:rPr>
              <a:t> </a:t>
            </a:r>
            <a:r>
              <a:rPr lang="en-US" altLang="ko-KR" sz="1600" dirty="0">
                <a:ea typeface="맑은 고딕"/>
              </a:rPr>
              <a:t>{</a:t>
            </a:r>
          </a:p>
          <a:p>
            <a:r>
              <a:rPr lang="en-US" altLang="ko-KR" sz="1600" dirty="0">
                <a:ea typeface="맑은 고딕"/>
              </a:rPr>
              <a:t> </a:t>
            </a:r>
            <a:r>
              <a:rPr lang="af-ZA" sz="1600" dirty="0" err="1"/>
              <a:t>digitalWrite</a:t>
            </a:r>
            <a:r>
              <a:rPr lang="af-ZA" sz="1600" dirty="0"/>
              <a:t>(GREEN, HIGH);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</a:t>
            </a:r>
            <a:r>
              <a:rPr lang="af-ZA" sz="1600" dirty="0" err="1"/>
              <a:t>speed</a:t>
            </a:r>
            <a:r>
              <a:rPr lang="af-ZA" sz="1600" dirty="0"/>
              <a:t>=80;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 }</a:t>
            </a:r>
            <a:endParaRPr lang="af-ZA" sz="1600" dirty="0">
              <a:ea typeface="맑은 고딕"/>
            </a:endParaRPr>
          </a:p>
          <a:p>
            <a:r>
              <a:rPr lang="af-ZA" sz="1600" dirty="0"/>
              <a:t>}</a:t>
            </a:r>
            <a:endParaRPr lang="af-ZA" sz="1600" dirty="0">
              <a:ea typeface="맑은 고딕"/>
            </a:endParaRPr>
          </a:p>
          <a:p>
            <a:endParaRPr lang="af-ZA" sz="1600" dirty="0">
              <a:ea typeface="맑은 고딕"/>
            </a:endParaRPr>
          </a:p>
          <a:p>
            <a:endParaRPr lang="af-ZA" altLang="ko-KR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1993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D9E46-0B97-47C9-2B4B-8AF2713D2FB4}"/>
              </a:ext>
            </a:extLst>
          </p:cNvPr>
          <p:cNvSpPr txBox="1"/>
          <p:nvPr/>
        </p:nvSpPr>
        <p:spPr>
          <a:xfrm>
            <a:off x="275736" y="549112"/>
            <a:ext cx="378969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altLang="ko-KR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af-ZA" altLang="ko-KR" dirty="0" err="1">
                <a:solidFill>
                  <a:schemeClr val="accent1"/>
                </a:solidFill>
                <a:ea typeface="+mn-lt"/>
                <a:cs typeface="+mn-lt"/>
              </a:rPr>
              <a:t>void</a:t>
            </a:r>
            <a:r>
              <a:rPr lang="af-ZA" altLang="ko-KR" dirty="0">
                <a:solidFill>
                  <a:schemeClr val="accent1"/>
                </a:solidFill>
                <a:ea typeface="+mn-lt"/>
                <a:cs typeface="+mn-lt"/>
              </a:rPr>
              <a:t> loop() </a:t>
            </a:r>
          </a:p>
          <a:p>
            <a:r>
              <a:rPr lang="af-ZA" altLang="ko-KR" dirty="0">
                <a:solidFill>
                  <a:schemeClr val="accent1"/>
                </a:solidFill>
                <a:ea typeface="+mn-lt"/>
                <a:cs typeface="+mn-lt"/>
              </a:rPr>
              <a:t>{</a:t>
            </a:r>
          </a:p>
          <a:p>
            <a:endParaRPr lang="af-ZA" altLang="ko-KR" dirty="0">
              <a:solidFill>
                <a:schemeClr val="accent1"/>
              </a:solidFill>
              <a:ea typeface="+mn-lt"/>
              <a:cs typeface="+mn-lt"/>
            </a:endParaRPr>
          </a:p>
          <a:p>
            <a:r>
              <a:rPr lang="af-ZA" altLang="ko-KR" dirty="0">
                <a:ea typeface="+mn-lt"/>
                <a:cs typeface="+mn-lt"/>
              </a:rPr>
              <a:t> </a:t>
            </a:r>
            <a:r>
              <a:rPr lang="af-ZA" altLang="ko-KR" dirty="0" err="1">
                <a:ea typeface="+mn-lt"/>
                <a:cs typeface="+mn-lt"/>
              </a:rPr>
              <a:t>jodo_control</a:t>
            </a:r>
            <a:r>
              <a:rPr lang="af-ZA" altLang="ko-KR" dirty="0">
                <a:ea typeface="+mn-lt"/>
                <a:cs typeface="+mn-lt"/>
              </a:rPr>
              <a:t>();</a:t>
            </a:r>
          </a:p>
          <a:p>
            <a:r>
              <a:rPr lang="af-ZA" altLang="ko-KR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af-ZA" altLang="ko-KR" dirty="0" err="1">
                <a:solidFill>
                  <a:schemeClr val="accent1"/>
                </a:solidFill>
                <a:ea typeface="+mn-lt"/>
                <a:cs typeface="+mn-lt"/>
              </a:rPr>
              <a:t>motor_control</a:t>
            </a:r>
            <a:r>
              <a:rPr lang="af-ZA" altLang="ko-KR" dirty="0">
                <a:solidFill>
                  <a:schemeClr val="accent1"/>
                </a:solidFill>
                <a:ea typeface="+mn-lt"/>
                <a:cs typeface="+mn-lt"/>
              </a:rPr>
              <a:t>();</a:t>
            </a:r>
          </a:p>
          <a:p>
            <a:r>
              <a:rPr lang="af-ZA" altLang="ko-KR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af-ZA" altLang="ko-KR" dirty="0" err="1">
                <a:solidFill>
                  <a:schemeClr val="accent1"/>
                </a:solidFill>
                <a:ea typeface="+mn-lt"/>
                <a:cs typeface="+mn-lt"/>
              </a:rPr>
              <a:t>delay</a:t>
            </a:r>
            <a:r>
              <a:rPr lang="af-ZA" altLang="ko-KR" dirty="0">
                <a:solidFill>
                  <a:schemeClr val="accent1"/>
                </a:solidFill>
                <a:ea typeface="+mn-lt"/>
                <a:cs typeface="+mn-lt"/>
              </a:rPr>
              <a:t>(9);</a:t>
            </a:r>
          </a:p>
          <a:p>
            <a:endParaRPr lang="af-ZA" altLang="ko-KR" dirty="0">
              <a:solidFill>
                <a:schemeClr val="accent1"/>
              </a:solidFill>
              <a:ea typeface="+mn-lt"/>
              <a:cs typeface="+mn-lt"/>
            </a:endParaRPr>
          </a:p>
          <a:p>
            <a:endParaRPr lang="af-ZA" altLang="ko-KR" dirty="0">
              <a:solidFill>
                <a:schemeClr val="accent1"/>
              </a:solidFill>
              <a:ea typeface="+mn-lt"/>
              <a:cs typeface="+mn-lt"/>
            </a:endParaRPr>
          </a:p>
          <a:p>
            <a:pPr algn="l"/>
            <a:r>
              <a:rPr lang="af-ZA" altLang="ko-KR" dirty="0">
                <a:solidFill>
                  <a:schemeClr val="accent1"/>
                </a:solidFill>
                <a:ea typeface="+mn-lt"/>
                <a:cs typeface="+mn-lt"/>
              </a:rPr>
              <a:t>}</a:t>
            </a:r>
            <a:endParaRPr lang="ko-KR">
              <a:solidFill>
                <a:schemeClr val="accent1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A176C-A4FB-078A-7B5F-1DF36CE43AE9}"/>
              </a:ext>
            </a:extLst>
          </p:cNvPr>
          <p:cNvSpPr txBox="1"/>
          <p:nvPr/>
        </p:nvSpPr>
        <p:spPr>
          <a:xfrm>
            <a:off x="4355223" y="748862"/>
            <a:ext cx="7236043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트래킹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센서값을</a:t>
            </a:r>
            <a:r>
              <a:rPr lang="ko-KR" altLang="en-US" dirty="0">
                <a:ea typeface="맑은 고딕"/>
              </a:rPr>
              <a:t> 수신하여, 흰색/검은색을 </a:t>
            </a:r>
            <a:r>
              <a:rPr lang="ko-KR" altLang="en-US" dirty="0" err="1">
                <a:ea typeface="맑은 고딕"/>
              </a:rPr>
              <a:t>수신받음</a:t>
            </a:r>
            <a:endParaRPr lang="ko-KR" altLang="en-US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오른쪽 센서에 흰색을 </a:t>
            </a:r>
            <a:r>
              <a:rPr lang="ko-KR" altLang="en-US" dirty="0" err="1">
                <a:ea typeface="맑은 고딕"/>
              </a:rPr>
              <a:t>수신받고</a:t>
            </a:r>
            <a:r>
              <a:rPr lang="ko-KR" altLang="en-US" dirty="0">
                <a:ea typeface="맑은 고딕"/>
              </a:rPr>
              <a:t>, 왼쪽 센서에 검은색을 </a:t>
            </a:r>
            <a:r>
              <a:rPr lang="ko-KR" altLang="en-US" dirty="0" err="1">
                <a:ea typeface="맑은 고딕"/>
              </a:rPr>
              <a:t>수신받을시</a:t>
            </a:r>
            <a:r>
              <a:rPr lang="ko-KR" altLang="en-US" dirty="0">
                <a:ea typeface="맑은 고딕"/>
              </a:rPr>
              <a:t>, 우회전(왼쪽 모터 </a:t>
            </a:r>
            <a:r>
              <a:rPr lang="ko-KR" altLang="en-US" dirty="0" err="1">
                <a:ea typeface="맑은 고딕"/>
              </a:rPr>
              <a:t>forward값</a:t>
            </a:r>
            <a:r>
              <a:rPr lang="ko-KR" altLang="en-US" dirty="0">
                <a:ea typeface="맑은 고딕"/>
              </a:rPr>
              <a:t> 증가, 오른쪽 모터 </a:t>
            </a:r>
            <a:r>
              <a:rPr lang="ko-KR" altLang="en-US" dirty="0" err="1">
                <a:ea typeface="맑은 고딕"/>
              </a:rPr>
              <a:t>foward값</a:t>
            </a:r>
            <a:r>
              <a:rPr lang="ko-KR" altLang="en-US" dirty="0">
                <a:ea typeface="맑은 고딕"/>
              </a:rPr>
              <a:t> 감소)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왼쪽 센서에 흰색을 </a:t>
            </a:r>
            <a:r>
              <a:rPr lang="ko-KR" altLang="en-US" dirty="0" err="1">
                <a:ea typeface="맑은 고딕"/>
              </a:rPr>
              <a:t>수신받고</a:t>
            </a:r>
            <a:r>
              <a:rPr lang="ko-KR" altLang="en-US" dirty="0">
                <a:ea typeface="맑은 고딕"/>
              </a:rPr>
              <a:t>, 오른쪽 센서에 검은색을 </a:t>
            </a:r>
            <a:r>
              <a:rPr lang="ko-KR" altLang="en-US" dirty="0" err="1">
                <a:ea typeface="맑은 고딕"/>
              </a:rPr>
              <a:t>수신받을시</a:t>
            </a:r>
            <a:r>
              <a:rPr lang="ko-KR" altLang="en-US" dirty="0">
                <a:ea typeface="맑은 고딕"/>
              </a:rPr>
              <a:t>,</a:t>
            </a:r>
          </a:p>
          <a:p>
            <a:r>
              <a:rPr lang="ko-KR" altLang="en-US" dirty="0">
                <a:ea typeface="맑은 고딕"/>
              </a:rPr>
              <a:t>좌회전</a:t>
            </a:r>
            <a:r>
              <a:rPr lang="ko-KR" dirty="0">
                <a:latin typeface="Malgun Gothic"/>
                <a:ea typeface="Malgun Gothic"/>
              </a:rPr>
              <a:t>(</a:t>
            </a:r>
            <a:r>
              <a:rPr lang="ko-KR" altLang="en-US" dirty="0">
                <a:latin typeface="Malgun Gothic"/>
                <a:ea typeface="Malgun Gothic"/>
              </a:rPr>
              <a:t>오른쪽</a:t>
            </a:r>
            <a:r>
              <a:rPr lang="ko-KR" dirty="0">
                <a:latin typeface="Malgun Gothic"/>
                <a:ea typeface="Malgun Gothic"/>
              </a:rPr>
              <a:t> 모터 </a:t>
            </a:r>
            <a:r>
              <a:rPr lang="ko-KR" dirty="0" err="1">
                <a:latin typeface="Malgun Gothic"/>
                <a:ea typeface="Malgun Gothic"/>
              </a:rPr>
              <a:t>forward값</a:t>
            </a:r>
            <a:r>
              <a:rPr lang="ko-KR" dirty="0">
                <a:latin typeface="Malgun Gothic"/>
                <a:ea typeface="Malgun Gothic"/>
              </a:rPr>
              <a:t> 증가, 왼쪽</a:t>
            </a:r>
            <a:r>
              <a:rPr lang="ko-KR" altLang="en-US" dirty="0">
                <a:latin typeface="Malgun Gothic"/>
                <a:ea typeface="Malgun Gothic"/>
              </a:rPr>
              <a:t> </a:t>
            </a:r>
            <a:r>
              <a:rPr lang="ko-KR" dirty="0">
                <a:latin typeface="Malgun Gothic"/>
                <a:ea typeface="Malgun Gothic"/>
              </a:rPr>
              <a:t>모터 </a:t>
            </a:r>
            <a:r>
              <a:rPr lang="ko-KR" dirty="0" err="1">
                <a:latin typeface="Malgun Gothic"/>
                <a:ea typeface="Malgun Gothic"/>
              </a:rPr>
              <a:t>foward값</a:t>
            </a:r>
            <a:r>
              <a:rPr lang="ko-KR" dirty="0">
                <a:latin typeface="Malgun Gothic"/>
                <a:ea typeface="Malgun Gothic"/>
              </a:rPr>
              <a:t> 감소)</a:t>
            </a:r>
            <a:endParaRPr lang="ko-KR" dirty="0">
              <a:ea typeface="+mn-lt"/>
              <a:cs typeface="+mn-lt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이외, 직진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loop에서</a:t>
            </a:r>
            <a:r>
              <a:rPr lang="ko-KR" altLang="en-US" dirty="0">
                <a:ea typeface="맑은 고딕"/>
              </a:rPr>
              <a:t> 반복</a:t>
            </a: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4346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931A6E-140F-AE43-28CF-A1664E50C5E8}"/>
              </a:ext>
            </a:extLst>
          </p:cNvPr>
          <p:cNvSpPr txBox="1"/>
          <p:nvPr/>
        </p:nvSpPr>
        <p:spPr>
          <a:xfrm>
            <a:off x="469338" y="258945"/>
            <a:ext cx="79140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ea typeface="맑은 고딕"/>
              </a:rPr>
              <a:t>미션 </a:t>
            </a:r>
            <a:r>
              <a:rPr lang="en-US" altLang="ko-KR" sz="3200" dirty="0">
                <a:solidFill>
                  <a:schemeClr val="accent1"/>
                </a:solidFill>
                <a:ea typeface="맑은 고딕"/>
              </a:rPr>
              <a:t>1</a:t>
            </a:r>
            <a:r>
              <a:rPr lang="en-US" altLang="ko-KR" sz="3200" dirty="0">
                <a:ea typeface="맑은 고딕"/>
              </a:rPr>
              <a:t> </a:t>
            </a:r>
            <a:r>
              <a:rPr lang="ko-KR" altLang="en-US" sz="3200" dirty="0">
                <a:ea typeface="맑은 고딕"/>
              </a:rPr>
              <a:t>동영상 및 고찰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D0939-C98C-BFCA-C35C-ABF731BBA1DC}"/>
              </a:ext>
            </a:extLst>
          </p:cNvPr>
          <p:cNvSpPr txBox="1"/>
          <p:nvPr/>
        </p:nvSpPr>
        <p:spPr>
          <a:xfrm>
            <a:off x="472965" y="735724"/>
            <a:ext cx="5383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동영상 첨부(파일 이름: </a:t>
            </a:r>
            <a:r>
              <a:rPr lang="ko-KR" altLang="en-US" dirty="0" err="1">
                <a:ea typeface="맑은 고딕"/>
              </a:rPr>
              <a:t>라인트레이싱</a:t>
            </a:r>
            <a:r>
              <a:rPr lang="ko-KR" altLang="en-US" dirty="0">
                <a:ea typeface="맑은 고딕"/>
              </a:rPr>
              <a:t>)</a:t>
            </a: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94DF4-E6AE-DCD7-C152-0F8A3002B512}"/>
              </a:ext>
            </a:extLst>
          </p:cNvPr>
          <p:cNvSpPr txBox="1"/>
          <p:nvPr/>
        </p:nvSpPr>
        <p:spPr>
          <a:xfrm>
            <a:off x="670033" y="1379482"/>
            <a:ext cx="1095407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센서의 값을 본래 아날로그로 받았었는데, 아날로그에서 </a:t>
            </a:r>
            <a:r>
              <a:rPr lang="ko-KR" altLang="en-US" dirty="0" err="1">
                <a:ea typeface="맑은 고딕"/>
              </a:rPr>
              <a:t>까만색과</a:t>
            </a:r>
            <a:r>
              <a:rPr lang="ko-KR" altLang="en-US" dirty="0">
                <a:ea typeface="맑은 고딕"/>
              </a:rPr>
              <a:t> 하얀색 사이의 경계선의 </a:t>
            </a:r>
            <a:r>
              <a:rPr lang="ko-KR" altLang="en-US" dirty="0" err="1">
                <a:ea typeface="맑은 고딕"/>
              </a:rPr>
              <a:t>센서값</a:t>
            </a:r>
            <a:r>
              <a:rPr lang="ko-KR" altLang="en-US" dirty="0">
                <a:ea typeface="맑은 고딕"/>
              </a:rPr>
              <a:t> 범위를 찾는데 어려움을 느꼈다.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따라서 </a:t>
            </a:r>
            <a:r>
              <a:rPr lang="ko-KR" altLang="en-US" dirty="0" err="1">
                <a:ea typeface="맑은 고딕"/>
              </a:rPr>
              <a:t>센서값을</a:t>
            </a:r>
            <a:r>
              <a:rPr lang="ko-KR" altLang="en-US" dirty="0">
                <a:ea typeface="맑은 고딕"/>
              </a:rPr>
              <a:t> 받는 방식을 디지털로 바꾸었다. 경계선의 범위를 찾지 않아도 </a:t>
            </a:r>
            <a:r>
              <a:rPr lang="ko-KR" altLang="en-US" dirty="0" err="1">
                <a:ea typeface="맑은 고딕"/>
              </a:rPr>
              <a:t>돼서,개인적으로는</a:t>
            </a:r>
            <a:r>
              <a:rPr lang="ko-KR" altLang="en-US" dirty="0">
                <a:ea typeface="맑은 고딕"/>
              </a:rPr>
              <a:t> 편했다. 또한 코드의 길이 자체도 짧아서, 코드의 작성과 변형에 용이하였다.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센서의 폭을 흰 라인의 폭과 똑같이 맞추어, 바퀴가 </a:t>
            </a:r>
            <a:r>
              <a:rPr lang="ko-KR" altLang="en-US" dirty="0" err="1">
                <a:ea typeface="맑은 고딕"/>
              </a:rPr>
              <a:t>흰선을</a:t>
            </a:r>
            <a:r>
              <a:rPr lang="ko-KR" altLang="en-US" dirty="0">
                <a:ea typeface="맑은 고딕"/>
              </a:rPr>
              <a:t> 밟지 않도록 했다.</a:t>
            </a: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4840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931A6E-140F-AE43-28CF-A1664E50C5E8}"/>
              </a:ext>
            </a:extLst>
          </p:cNvPr>
          <p:cNvSpPr txBox="1"/>
          <p:nvPr/>
        </p:nvSpPr>
        <p:spPr>
          <a:xfrm>
            <a:off x="561304" y="245807"/>
            <a:ext cx="79140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ea typeface="맑은 고딕"/>
              </a:rPr>
              <a:t>미션 2</a:t>
            </a:r>
            <a:r>
              <a:rPr lang="en-US" altLang="ko-KR" sz="3200" dirty="0">
                <a:ea typeface="맑은 고딕"/>
              </a:rPr>
              <a:t> </a:t>
            </a:r>
            <a:r>
              <a:rPr lang="ko-KR" altLang="en-US" sz="3200" dirty="0">
                <a:ea typeface="맑은 고딕"/>
              </a:rPr>
              <a:t>코드 및 설명</a:t>
            </a:r>
            <a:endParaRPr lang="ko-KR" altLang="en-US" sz="3200">
              <a:ea typeface="맑은 고딕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E2E73-81BD-0E5A-1BCC-994EE9843878}"/>
              </a:ext>
            </a:extLst>
          </p:cNvPr>
          <p:cNvSpPr txBox="1"/>
          <p:nvPr/>
        </p:nvSpPr>
        <p:spPr>
          <a:xfrm>
            <a:off x="321469" y="857249"/>
            <a:ext cx="5253035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 6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 5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 10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 11</a:t>
            </a:r>
            <a:endParaRPr lang="ko-KR" sz="1600">
              <a:ea typeface="맑은 고딕"/>
            </a:endParaRPr>
          </a:p>
          <a:p>
            <a:endParaRPr lang="ko-KR" sz="1600" dirty="0">
              <a:solidFill>
                <a:schemeClr val="accent6"/>
              </a:solidFill>
              <a:ea typeface="맑은 고딕"/>
            </a:endParaRPr>
          </a:p>
          <a:p>
            <a:r>
              <a:rPr lang="ko-KR" altLang="en-US" sz="1600" dirty="0">
                <a:solidFill>
                  <a:schemeClr val="accent6"/>
                </a:solidFill>
                <a:ea typeface="+mn-lt"/>
                <a:cs typeface="+mn-lt"/>
              </a:rPr>
              <a:t>//초음파 센서 값 송신/수신</a:t>
            </a: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#define 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Trig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 8</a:t>
            </a:r>
            <a:endParaRPr lang="ko-KR" sz="1600" dirty="0">
              <a:solidFill>
                <a:schemeClr val="accent6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#define 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Echo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 7</a:t>
            </a:r>
            <a:endParaRPr lang="ko-KR" sz="1600" dirty="0">
              <a:solidFill>
                <a:schemeClr val="accent6"/>
              </a:solidFill>
              <a:ea typeface="맑은 고딕"/>
            </a:endParaRPr>
          </a:p>
          <a:p>
            <a:endParaRPr lang="ko-KR" sz="1600" dirty="0">
              <a:solidFill>
                <a:schemeClr val="accent6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//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LED모듈</a:t>
            </a:r>
            <a:endParaRPr lang="ko-KR" sz="1600" dirty="0">
              <a:solidFill>
                <a:schemeClr val="accent6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#define BLUE 3</a:t>
            </a:r>
            <a:endParaRPr lang="ko-KR" sz="1600" dirty="0">
              <a:solidFill>
                <a:schemeClr val="accent6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#define GREEN 2</a:t>
            </a:r>
            <a:endParaRPr lang="ko-KR" sz="1600" dirty="0">
              <a:solidFill>
                <a:schemeClr val="accent6"/>
              </a:solidFill>
              <a:ea typeface="맑은 고딕"/>
            </a:endParaRP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#define RED 1</a:t>
            </a:r>
            <a:endParaRPr lang="ko-KR" sz="1600" dirty="0">
              <a:solidFill>
                <a:schemeClr val="accent6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int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  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speed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=100;</a:t>
            </a:r>
            <a:endParaRPr lang="ko-KR" sz="1600" dirty="0">
              <a:solidFill>
                <a:schemeClr val="accent6"/>
              </a:solidFill>
              <a:ea typeface="맑은 고딕"/>
            </a:endParaRPr>
          </a:p>
          <a:p>
            <a:endParaRPr lang="ko-KR" altLang="en-US" sz="1600" dirty="0">
              <a:ea typeface="맑은 고딕"/>
            </a:endParaRPr>
          </a:p>
          <a:p>
            <a:r>
              <a:rPr lang="en-US" altLang="ko-KR" sz="1600" dirty="0">
                <a:ea typeface="맑은 고딕"/>
              </a:rPr>
              <a:t>//</a:t>
            </a:r>
            <a:r>
              <a:rPr lang="en-US" altLang="ko-KR" sz="1600" dirty="0" err="1">
                <a:ea typeface="맑은 고딕"/>
              </a:rPr>
              <a:t>트래킹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센서값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수신</a:t>
            </a:r>
            <a:endParaRPr lang="en-US" alt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err="1">
                <a:ea typeface="+mn-lt"/>
                <a:cs typeface="+mn-lt"/>
              </a:rPr>
              <a:t>IR_right</a:t>
            </a:r>
            <a:r>
              <a:rPr lang="ko-KR" sz="1600" dirty="0">
                <a:ea typeface="+mn-lt"/>
                <a:cs typeface="+mn-lt"/>
              </a:rPr>
              <a:t> 13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#define </a:t>
            </a:r>
            <a:r>
              <a:rPr lang="ko-KR" sz="1600" err="1">
                <a:ea typeface="+mn-lt"/>
                <a:cs typeface="+mn-lt"/>
              </a:rPr>
              <a:t>IR_left</a:t>
            </a:r>
            <a:r>
              <a:rPr lang="ko-KR" sz="1600" dirty="0">
                <a:ea typeface="+mn-lt"/>
                <a:cs typeface="+mn-lt"/>
              </a:rPr>
              <a:t> 12</a:t>
            </a:r>
            <a:endParaRPr lang="ko-KR" sz="1600">
              <a:ea typeface="맑은 고딕"/>
            </a:endParaRPr>
          </a:p>
          <a:p>
            <a:pPr algn="l"/>
            <a:endParaRPr lang="ko-KR" altLang="en-US" sz="1600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3282F-4C3B-4963-EB7D-0AE11D167AD9}"/>
              </a:ext>
            </a:extLst>
          </p:cNvPr>
          <p:cNvSpPr txBox="1"/>
          <p:nvPr/>
        </p:nvSpPr>
        <p:spPr>
          <a:xfrm>
            <a:off x="5661422" y="625077"/>
            <a:ext cx="5622130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// 로직 설정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0; // 1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 0; // 1</a:t>
            </a:r>
            <a:endParaRPr lang="ko-KR" sz="1600" dirty="0">
              <a:ea typeface="맑은 고딕"/>
            </a:endParaRPr>
          </a:p>
          <a:p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void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setup</a:t>
            </a:r>
            <a:r>
              <a:rPr lang="ko-KR" sz="1600" dirty="0">
                <a:ea typeface="+mn-lt"/>
                <a:cs typeface="+mn-lt"/>
              </a:rPr>
              <a:t>() {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(RED, OUTPUT);</a:t>
            </a:r>
            <a:endParaRPr lang="ko-KR" sz="1600">
              <a:solidFill>
                <a:schemeClr val="accent6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(GREEN, OUTPUT);</a:t>
            </a:r>
            <a:endParaRPr lang="ko-KR" sz="1600">
              <a:solidFill>
                <a:schemeClr val="accent6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(BLUE, OUTPUT);</a:t>
            </a:r>
            <a:endParaRPr lang="ko-KR" sz="1600">
              <a:solidFill>
                <a:schemeClr val="accent6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(RED, 1);</a:t>
            </a:r>
            <a:endParaRPr lang="ko-KR" sz="1600">
              <a:solidFill>
                <a:schemeClr val="accent6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(GREEN, 1);</a:t>
            </a:r>
            <a:endParaRPr lang="ko-KR" sz="1600">
              <a:solidFill>
                <a:schemeClr val="accent6"/>
              </a:solidFill>
              <a:ea typeface="맑은 고딕"/>
              <a:cs typeface="Calibri"/>
            </a:endParaRP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digitalWrite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(BLUE, 1);</a:t>
            </a:r>
            <a:endParaRPr lang="ko-KR" sz="1600">
              <a:solidFill>
                <a:schemeClr val="accent6"/>
              </a:solidFill>
              <a:ea typeface="맑은 고딕"/>
              <a:cs typeface="Calibri"/>
            </a:endParaRPr>
          </a:p>
          <a:p>
            <a:r>
              <a:rPr lang="ko-KR" sz="1600" dirty="0">
                <a:ea typeface="+mn-lt"/>
                <a:cs typeface="+mn-lt"/>
              </a:rPr>
              <a:t>//모터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OUTPUT);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//IR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IR_right</a:t>
            </a:r>
            <a:r>
              <a:rPr lang="ko-KR" sz="1600" dirty="0">
                <a:ea typeface="+mn-lt"/>
                <a:cs typeface="+mn-lt"/>
              </a:rPr>
              <a:t>, INPUT);</a:t>
            </a:r>
            <a:endParaRPr lang="ko-KR" sz="1600" dirty="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pinMode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IR_left</a:t>
            </a:r>
            <a:r>
              <a:rPr lang="ko-KR" sz="1600" dirty="0">
                <a:ea typeface="+mn-lt"/>
                <a:cs typeface="+mn-lt"/>
              </a:rPr>
              <a:t>, INPUT);</a:t>
            </a:r>
            <a:endParaRPr lang="ko-KR" sz="1600" dirty="0">
              <a:ea typeface="맑은 고딕"/>
            </a:endParaRPr>
          </a:p>
          <a:p>
            <a:endParaRPr lang="ko-KR" sz="1600" dirty="0">
              <a:ea typeface="맑은 고딕"/>
            </a:endParaRPr>
          </a:p>
          <a:p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//초음파센서</a:t>
            </a:r>
            <a:endParaRPr lang="ko-KR" sz="1600">
              <a:solidFill>
                <a:schemeClr val="accent6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Trig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, OUTPUT); // 9번핀 출력(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Trig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) 설정</a:t>
            </a:r>
            <a:endParaRPr lang="ko-KR" sz="1600">
              <a:solidFill>
                <a:schemeClr val="accent6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pinMode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(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Echo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, INPUT); // 8번핀 입력(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Echo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) 설정</a:t>
            </a:r>
            <a:endParaRPr lang="ko-KR" sz="1600">
              <a:solidFill>
                <a:schemeClr val="accent6"/>
              </a:solidFill>
              <a:ea typeface="맑은 고딕"/>
            </a:endParaRPr>
          </a:p>
          <a:p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Serial.begin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(9600);</a:t>
            </a:r>
            <a:endParaRPr lang="ko-KR" sz="1600">
              <a:solidFill>
                <a:schemeClr val="accent6"/>
              </a:solidFill>
              <a:ea typeface="맑은 고딕"/>
            </a:endParaRPr>
          </a:p>
          <a:p>
            <a:pPr algn="l"/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}</a:t>
            </a:r>
            <a:endParaRPr lang="ko-KR" sz="1600">
              <a:solidFill>
                <a:schemeClr val="accent6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0497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E6A15B-4E3C-8F40-F941-168DE2D5AB83}"/>
              </a:ext>
            </a:extLst>
          </p:cNvPr>
          <p:cNvSpPr txBox="1"/>
          <p:nvPr/>
        </p:nvSpPr>
        <p:spPr>
          <a:xfrm>
            <a:off x="6506766" y="53578"/>
            <a:ext cx="5253036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// 직선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0 &amp;&amp; 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</a:t>
            </a:r>
            <a:r>
              <a:rPr lang="ko-KR" sz="1600" dirty="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</a:t>
            </a:r>
            <a:r>
              <a:rPr lang="ko-KR" sz="1600" dirty="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좌측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speed+20);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speed-40 );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우측 주행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dirty="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== 0){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RightMotorA_forward</a:t>
            </a:r>
            <a:r>
              <a:rPr lang="ko-KR" sz="1600" dirty="0">
                <a:ea typeface="+mn-lt"/>
                <a:cs typeface="+mn-lt"/>
              </a:rPr>
              <a:t>, speed-15);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RightMotorA_backward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LeftMotorB_forward</a:t>
            </a:r>
            <a:r>
              <a:rPr lang="ko-KR" sz="1600" dirty="0">
                <a:ea typeface="+mn-lt"/>
                <a:cs typeface="+mn-lt"/>
              </a:rPr>
              <a:t>, speed+20);</a:t>
            </a:r>
            <a:endParaRPr lang="ko-KR" sz="1600">
              <a:ea typeface="맑은 고딕"/>
            </a:endParaRPr>
          </a:p>
          <a:p>
            <a:r>
              <a:rPr lang="ko-KR" sz="1600" dirty="0" err="1">
                <a:ea typeface="+mn-lt"/>
                <a:cs typeface="+mn-lt"/>
              </a:rPr>
              <a:t>analogWrite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LeftMotorB_backward</a:t>
            </a:r>
            <a:r>
              <a:rPr lang="ko-KR" sz="1600" dirty="0">
                <a:ea typeface="+mn-lt"/>
                <a:cs typeface="+mn-lt"/>
              </a:rPr>
              <a:t>, 0);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  <a:p>
            <a:pPr algn="l"/>
            <a:r>
              <a:rPr lang="ko-KR" sz="1600" dirty="0">
                <a:ea typeface="+mn-lt"/>
                <a:cs typeface="+mn-lt"/>
              </a:rPr>
              <a:t>}</a:t>
            </a:r>
            <a:endParaRPr lang="ko-KR" sz="160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67B7C-A005-50C2-37CD-578B6B812C22}"/>
              </a:ext>
            </a:extLst>
          </p:cNvPr>
          <p:cNvSpPr txBox="1"/>
          <p:nvPr/>
        </p:nvSpPr>
        <p:spPr>
          <a:xfrm>
            <a:off x="803672" y="345281"/>
            <a:ext cx="5526880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// </a:t>
            </a:r>
            <a:r>
              <a:rPr lang="ko-KR" sz="1600" dirty="0" err="1">
                <a:ea typeface="+mn-lt"/>
                <a:cs typeface="+mn-lt"/>
              </a:rPr>
              <a:t>라인트레이서</a:t>
            </a:r>
            <a:r>
              <a:rPr lang="ko-KR" sz="1600" dirty="0">
                <a:ea typeface="+mn-lt"/>
                <a:cs typeface="+mn-lt"/>
              </a:rPr>
              <a:t> 제어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void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motor_control</a:t>
            </a:r>
            <a:r>
              <a:rPr lang="ko-KR" sz="1600" dirty="0">
                <a:ea typeface="+mn-lt"/>
                <a:cs typeface="+mn-lt"/>
              </a:rPr>
              <a:t>()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{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//IR 센서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 </a:t>
            </a:r>
            <a:r>
              <a:rPr lang="ko-KR" sz="1600" err="1">
                <a:ea typeface="+mn-lt"/>
                <a:cs typeface="+mn-lt"/>
              </a:rPr>
              <a:t>digitalRead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IR_left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 </a:t>
            </a:r>
            <a:r>
              <a:rPr lang="ko-KR" sz="1600" err="1">
                <a:ea typeface="+mn-lt"/>
                <a:cs typeface="+mn-lt"/>
              </a:rPr>
              <a:t>digitalRead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IR_right</a:t>
            </a:r>
            <a:r>
              <a:rPr lang="ko-KR" sz="1600" dirty="0">
                <a:ea typeface="+mn-lt"/>
                <a:cs typeface="+mn-lt"/>
              </a:rPr>
              <a:t>);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// </a:t>
            </a:r>
            <a:r>
              <a:rPr lang="ko-KR" sz="1600" err="1">
                <a:ea typeface="+mn-lt"/>
                <a:cs typeface="+mn-lt"/>
              </a:rPr>
              <a:t>센서값</a:t>
            </a:r>
            <a:r>
              <a:rPr lang="ko-KR" sz="1600" dirty="0">
                <a:ea typeface="+mn-lt"/>
                <a:cs typeface="+mn-lt"/>
              </a:rPr>
              <a:t> 수신</a:t>
            </a:r>
            <a:endParaRPr lang="ko-KR" sz="1600" dirty="0">
              <a:ea typeface="맑은 고딕"/>
            </a:endParaRPr>
          </a:p>
          <a:p>
            <a:endParaRPr lang="ko-KR" sz="1600" dirty="0">
              <a:ea typeface="맑은 고딕"/>
            </a:endParaRPr>
          </a:p>
          <a:p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==1 ||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==1)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{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//정상으로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1 ){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0;flag_left = 0;}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// 우측으로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0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1 ){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0; </a:t>
            </a:r>
            <a:r>
              <a:rPr lang="ko-KR" sz="160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 1; // 왼쪽으로 이동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Serial.print</a:t>
            </a:r>
            <a:r>
              <a:rPr lang="ko-KR" sz="1600" dirty="0">
                <a:ea typeface="+mn-lt"/>
                <a:cs typeface="+mn-lt"/>
              </a:rPr>
              <a:t>("</a:t>
            </a:r>
            <a:r>
              <a:rPr lang="ko-KR" sz="1600" err="1">
                <a:ea typeface="+mn-lt"/>
                <a:cs typeface="+mn-lt"/>
              </a:rPr>
              <a:t>sensor_right</a:t>
            </a:r>
            <a:r>
              <a:rPr lang="ko-KR" sz="1600" dirty="0">
                <a:ea typeface="+mn-lt"/>
                <a:cs typeface="+mn-lt"/>
              </a:rPr>
              <a:t> : 0 ");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}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// 좌측으로 판단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Sub_msg_l</a:t>
            </a:r>
            <a:r>
              <a:rPr lang="ko-KR" sz="1600" dirty="0">
                <a:ea typeface="+mn-lt"/>
                <a:cs typeface="+mn-lt"/>
              </a:rPr>
              <a:t> == 1 &amp;&amp; </a:t>
            </a:r>
            <a:r>
              <a:rPr lang="ko-KR" sz="1600" err="1">
                <a:ea typeface="+mn-lt"/>
                <a:cs typeface="+mn-lt"/>
              </a:rPr>
              <a:t>Sub_msg_r</a:t>
            </a:r>
            <a:r>
              <a:rPr lang="ko-KR" sz="1600" dirty="0">
                <a:ea typeface="+mn-lt"/>
                <a:cs typeface="+mn-lt"/>
              </a:rPr>
              <a:t> == 0 ){</a:t>
            </a:r>
            <a:r>
              <a:rPr lang="ko-KR" sz="1600" err="1">
                <a:ea typeface="+mn-lt"/>
                <a:cs typeface="+mn-lt"/>
              </a:rPr>
              <a:t>flag_right</a:t>
            </a:r>
            <a:r>
              <a:rPr lang="ko-KR" sz="1600" dirty="0">
                <a:ea typeface="+mn-lt"/>
                <a:cs typeface="+mn-lt"/>
              </a:rPr>
              <a:t> = 1; </a:t>
            </a:r>
            <a:r>
              <a:rPr lang="ko-KR" sz="1600" err="1">
                <a:ea typeface="+mn-lt"/>
                <a:cs typeface="+mn-lt"/>
              </a:rPr>
              <a:t>flag_left</a:t>
            </a:r>
            <a:r>
              <a:rPr lang="ko-KR" sz="1600" dirty="0">
                <a:ea typeface="+mn-lt"/>
                <a:cs typeface="+mn-lt"/>
              </a:rPr>
              <a:t> = 0; // 오른쪽으로 이동</a:t>
            </a:r>
            <a:endParaRPr lang="ko-KR" sz="1600" dirty="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Serial.print</a:t>
            </a:r>
            <a:r>
              <a:rPr lang="ko-KR" sz="1600" dirty="0">
                <a:ea typeface="+mn-lt"/>
                <a:cs typeface="+mn-lt"/>
              </a:rPr>
              <a:t>("</a:t>
            </a:r>
            <a:r>
              <a:rPr lang="ko-KR" sz="1600" err="1">
                <a:ea typeface="+mn-lt"/>
                <a:cs typeface="+mn-lt"/>
              </a:rPr>
              <a:t>sensor_right</a:t>
            </a:r>
            <a:r>
              <a:rPr lang="ko-KR" sz="1600" dirty="0">
                <a:ea typeface="+mn-lt"/>
                <a:cs typeface="+mn-lt"/>
              </a:rPr>
              <a:t> : 1 ");</a:t>
            </a:r>
            <a:endParaRPr lang="ko-KR" sz="1600" dirty="0">
              <a:ea typeface="맑은 고딕"/>
            </a:endParaRPr>
          </a:p>
          <a:p>
            <a:pPr algn="l"/>
            <a:r>
              <a:rPr lang="ko-KR" sz="1600" dirty="0">
                <a:ea typeface="+mn-lt"/>
                <a:cs typeface="+mn-lt"/>
              </a:rPr>
              <a:t>}</a:t>
            </a:r>
            <a:endParaRPr lang="ko-KR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2450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4247AF-BD3C-0828-7041-470E5B8206EF}"/>
              </a:ext>
            </a:extLst>
          </p:cNvPr>
          <p:cNvSpPr txBox="1"/>
          <p:nvPr/>
        </p:nvSpPr>
        <p:spPr>
          <a:xfrm>
            <a:off x="285750" y="202406"/>
            <a:ext cx="5253036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 err="1">
                <a:ea typeface="+mn-lt"/>
                <a:cs typeface="+mn-lt"/>
              </a:rPr>
              <a:t>void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jodo_control</a:t>
            </a:r>
            <a:r>
              <a:rPr lang="ko-KR" sz="1600" dirty="0">
                <a:ea typeface="+mn-lt"/>
                <a:cs typeface="+mn-lt"/>
              </a:rPr>
              <a:t>(){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dirty="0" err="1">
                <a:ea typeface="+mn-lt"/>
                <a:cs typeface="+mn-lt"/>
              </a:rPr>
              <a:t>int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=</a:t>
            </a:r>
            <a:r>
              <a:rPr lang="ko-KR" sz="1600" dirty="0" err="1">
                <a:ea typeface="+mn-lt"/>
                <a:cs typeface="+mn-lt"/>
              </a:rPr>
              <a:t>analogRead</a:t>
            </a:r>
            <a:r>
              <a:rPr lang="ko-KR" sz="1600" dirty="0">
                <a:ea typeface="+mn-lt"/>
                <a:cs typeface="+mn-lt"/>
              </a:rPr>
              <a:t>(A1);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//</a:t>
            </a:r>
            <a:r>
              <a:rPr lang="ko-KR" sz="1600" dirty="0" err="1">
                <a:ea typeface="+mn-lt"/>
                <a:cs typeface="+mn-lt"/>
              </a:rPr>
              <a:t>Serial.println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dirty="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);//확인을 위한 것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dirty="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 (</a:t>
            </a:r>
            <a:r>
              <a:rPr lang="ko-KR" sz="1600" dirty="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&gt;350)//어두움-(</a:t>
            </a:r>
            <a:r>
              <a:rPr lang="ko-KR" sz="1600" dirty="0" err="1">
                <a:ea typeface="+mn-lt"/>
                <a:cs typeface="+mn-lt"/>
              </a:rPr>
              <a:t>터널진입시,파란색LED</a:t>
            </a:r>
            <a:r>
              <a:rPr lang="ko-KR" sz="1600" dirty="0">
                <a:ea typeface="+mn-lt"/>
                <a:cs typeface="+mn-lt"/>
              </a:rPr>
              <a:t> ON)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{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(RED, LOW);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(GREEN, LOW);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(BLUE,HIGH);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=90;//감속하기 위한 </a:t>
            </a:r>
            <a:r>
              <a:rPr lang="ko-KR" sz="160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 제어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  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echo_control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();</a:t>
            </a:r>
            <a:endParaRPr lang="ko-KR" sz="1600">
              <a:solidFill>
                <a:schemeClr val="accent6"/>
              </a:solidFill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  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</a:t>
            </a:r>
            <a:r>
              <a:rPr lang="ko-KR" sz="1600" err="1">
                <a:ea typeface="+mn-lt"/>
                <a:cs typeface="+mn-lt"/>
              </a:rPr>
              <a:t>else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if</a:t>
            </a:r>
            <a:r>
              <a:rPr lang="ko-KR" sz="1600" dirty="0">
                <a:ea typeface="+mn-lt"/>
                <a:cs typeface="+mn-lt"/>
              </a:rPr>
              <a:t>(</a:t>
            </a:r>
            <a:r>
              <a:rPr lang="ko-KR" sz="1600" err="1">
                <a:ea typeface="+mn-lt"/>
                <a:cs typeface="+mn-lt"/>
              </a:rPr>
              <a:t>jodo</a:t>
            </a:r>
            <a:r>
              <a:rPr lang="ko-KR" sz="1600" dirty="0">
                <a:ea typeface="+mn-lt"/>
                <a:cs typeface="+mn-lt"/>
              </a:rPr>
              <a:t>&lt;=350)//밝음-(</a:t>
            </a:r>
            <a:r>
              <a:rPr lang="ko-KR" sz="1600" err="1">
                <a:ea typeface="+mn-lt"/>
                <a:cs typeface="+mn-lt"/>
              </a:rPr>
              <a:t>밖일시</a:t>
            </a:r>
            <a:r>
              <a:rPr lang="ko-KR" sz="1600" dirty="0">
                <a:ea typeface="+mn-lt"/>
                <a:cs typeface="+mn-lt"/>
              </a:rPr>
              <a:t>, </a:t>
            </a:r>
            <a:r>
              <a:rPr lang="ko-KR" sz="1600" err="1">
                <a:ea typeface="+mn-lt"/>
                <a:cs typeface="+mn-lt"/>
              </a:rPr>
              <a:t>파란색LED</a:t>
            </a:r>
            <a:r>
              <a:rPr lang="ko-KR" sz="1600" dirty="0">
                <a:ea typeface="+mn-lt"/>
                <a:cs typeface="+mn-lt"/>
              </a:rPr>
              <a:t> OFF)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{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(RED, LOW);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(GREEN, LOW);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digitalWrite</a:t>
            </a:r>
            <a:r>
              <a:rPr lang="ko-KR" sz="1600" dirty="0">
                <a:ea typeface="+mn-lt"/>
                <a:cs typeface="+mn-lt"/>
              </a:rPr>
              <a:t>(BLUE,LOW);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err="1">
                <a:ea typeface="+mn-lt"/>
                <a:cs typeface="+mn-lt"/>
              </a:rPr>
              <a:t>speed</a:t>
            </a:r>
            <a:r>
              <a:rPr lang="ko-KR" sz="1600" dirty="0">
                <a:ea typeface="+mn-lt"/>
                <a:cs typeface="+mn-lt"/>
              </a:rPr>
              <a:t>=100;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</a:t>
            </a:r>
            <a:r>
              <a:rPr lang="ko-KR" sz="1600" dirty="0" err="1">
                <a:solidFill>
                  <a:schemeClr val="accent6"/>
                </a:solidFill>
                <a:ea typeface="+mn-lt"/>
                <a:cs typeface="+mn-lt"/>
              </a:rPr>
              <a:t>echo_control</a:t>
            </a:r>
            <a:r>
              <a:rPr lang="ko-KR" sz="1600" dirty="0">
                <a:solidFill>
                  <a:schemeClr val="accent6"/>
                </a:solidFill>
                <a:ea typeface="+mn-lt"/>
                <a:cs typeface="+mn-lt"/>
              </a:rPr>
              <a:t>();</a:t>
            </a:r>
            <a:endParaRPr lang="ko-KR" sz="1600">
              <a:solidFill>
                <a:schemeClr val="accent6"/>
              </a:solidFill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  }</a:t>
            </a:r>
            <a:endParaRPr lang="ko-KR" sz="1600">
              <a:ea typeface="맑은 고딕"/>
            </a:endParaRPr>
          </a:p>
          <a:p>
            <a:r>
              <a:rPr lang="ko-KR" sz="1600" dirty="0">
                <a:ea typeface="+mn-lt"/>
                <a:cs typeface="+mn-lt"/>
              </a:rPr>
              <a:t>  }</a:t>
            </a:r>
            <a:endParaRPr lang="ko-KR" sz="160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CAED2-F09E-4687-8D18-0FF8D2B5C5D0}"/>
              </a:ext>
            </a:extLst>
          </p:cNvPr>
          <p:cNvSpPr txBox="1"/>
          <p:nvPr/>
        </p:nvSpPr>
        <p:spPr>
          <a:xfrm>
            <a:off x="5542359" y="202406"/>
            <a:ext cx="6305727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1600" dirty="0" err="1">
                <a:solidFill>
                  <a:schemeClr val="accent6"/>
                </a:solidFill>
              </a:rPr>
              <a:t>double</a:t>
            </a:r>
            <a:r>
              <a:rPr lang="af-ZA" sz="1600" dirty="0">
                <a:solidFill>
                  <a:schemeClr val="accent6"/>
                </a:solidFill>
              </a:rPr>
              <a:t> </a:t>
            </a:r>
            <a:r>
              <a:rPr lang="af-ZA" sz="1600" dirty="0" err="1">
                <a:solidFill>
                  <a:schemeClr val="accent6"/>
                </a:solidFill>
              </a:rPr>
              <a:t>duration</a:t>
            </a:r>
            <a:r>
              <a:rPr lang="af-ZA" sz="1600" dirty="0">
                <a:solidFill>
                  <a:schemeClr val="accent6"/>
                </a:solidFill>
              </a:rPr>
              <a:t>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 err="1">
                <a:solidFill>
                  <a:schemeClr val="accent6"/>
                </a:solidFill>
              </a:rPr>
              <a:t>double</a:t>
            </a:r>
            <a:r>
              <a:rPr lang="af-ZA" sz="1600" dirty="0">
                <a:solidFill>
                  <a:schemeClr val="accent6"/>
                </a:solidFill>
              </a:rPr>
              <a:t> cm;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 err="1">
                <a:solidFill>
                  <a:schemeClr val="accent6"/>
                </a:solidFill>
              </a:rPr>
              <a:t>void</a:t>
            </a:r>
            <a:r>
              <a:rPr lang="af-ZA" sz="1600" dirty="0">
                <a:solidFill>
                  <a:schemeClr val="accent6"/>
                </a:solidFill>
              </a:rPr>
              <a:t> </a:t>
            </a:r>
            <a:r>
              <a:rPr lang="af-ZA" sz="1600" dirty="0" err="1">
                <a:solidFill>
                  <a:schemeClr val="accent6"/>
                </a:solidFill>
              </a:rPr>
              <a:t>echo_control</a:t>
            </a:r>
            <a:r>
              <a:rPr lang="af-ZA" sz="1600" dirty="0">
                <a:solidFill>
                  <a:schemeClr val="accent6"/>
                </a:solidFill>
              </a:rPr>
              <a:t>(){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  //</a:t>
            </a:r>
            <a:r>
              <a:rPr lang="ko-KR" altLang="en-US" sz="1600" dirty="0">
                <a:solidFill>
                  <a:schemeClr val="accent6"/>
                </a:solidFill>
                <a:ea typeface="맑은 고딕"/>
              </a:rPr>
              <a:t>초음파신호 송신</a:t>
            </a:r>
          </a:p>
          <a:p>
            <a:r>
              <a:rPr lang="ko-KR" altLang="en-US" sz="1600" dirty="0">
                <a:solidFill>
                  <a:schemeClr val="accent6"/>
                </a:solidFill>
                <a:ea typeface="맑은 고딕"/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digitalWrite</a:t>
            </a:r>
            <a:r>
              <a:rPr lang="af-ZA" sz="1600" dirty="0">
                <a:solidFill>
                  <a:schemeClr val="accent6"/>
                </a:solidFill>
              </a:rPr>
              <a:t>(</a:t>
            </a:r>
            <a:r>
              <a:rPr lang="af-ZA" sz="1600" dirty="0" err="1">
                <a:solidFill>
                  <a:schemeClr val="accent6"/>
                </a:solidFill>
              </a:rPr>
              <a:t>Trig</a:t>
            </a:r>
            <a:r>
              <a:rPr lang="af-ZA" sz="1600" dirty="0">
                <a:solidFill>
                  <a:schemeClr val="accent6"/>
                </a:solidFill>
              </a:rPr>
              <a:t>, LOW);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delayMicroseconds</a:t>
            </a:r>
            <a:r>
              <a:rPr lang="af-ZA" sz="1600" dirty="0">
                <a:solidFill>
                  <a:schemeClr val="accent6"/>
                </a:solidFill>
              </a:rPr>
              <a:t>(2);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digitalWrite</a:t>
            </a:r>
            <a:r>
              <a:rPr lang="af-ZA" sz="1600" dirty="0">
                <a:solidFill>
                  <a:schemeClr val="accent6"/>
                </a:solidFill>
              </a:rPr>
              <a:t>(</a:t>
            </a:r>
            <a:r>
              <a:rPr lang="af-ZA" sz="1600" dirty="0" err="1">
                <a:solidFill>
                  <a:schemeClr val="accent6"/>
                </a:solidFill>
              </a:rPr>
              <a:t>Trig</a:t>
            </a:r>
            <a:r>
              <a:rPr lang="af-ZA" sz="1600" dirty="0">
                <a:solidFill>
                  <a:schemeClr val="accent6"/>
                </a:solidFill>
              </a:rPr>
              <a:t>, HIGH);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delayMicroseconds</a:t>
            </a:r>
            <a:r>
              <a:rPr lang="af-ZA" sz="1600" dirty="0">
                <a:solidFill>
                  <a:schemeClr val="accent6"/>
                </a:solidFill>
              </a:rPr>
              <a:t>(2);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digitalWrite</a:t>
            </a:r>
            <a:r>
              <a:rPr lang="af-ZA" sz="1600" dirty="0">
                <a:solidFill>
                  <a:schemeClr val="accent6"/>
                </a:solidFill>
              </a:rPr>
              <a:t>(</a:t>
            </a:r>
            <a:r>
              <a:rPr lang="af-ZA" sz="1600" dirty="0" err="1">
                <a:solidFill>
                  <a:schemeClr val="accent6"/>
                </a:solidFill>
              </a:rPr>
              <a:t>Trig</a:t>
            </a:r>
            <a:r>
              <a:rPr lang="af-ZA" sz="1600" dirty="0">
                <a:solidFill>
                  <a:schemeClr val="accent6"/>
                </a:solidFill>
              </a:rPr>
              <a:t>, LOW);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// </a:t>
            </a:r>
            <a:r>
              <a:rPr lang="ko-KR" altLang="en-US" sz="1600" dirty="0">
                <a:solidFill>
                  <a:schemeClr val="accent6"/>
                </a:solidFill>
                <a:ea typeface="맑은 고딕"/>
              </a:rPr>
              <a:t>초음파신호 수신</a:t>
            </a:r>
          </a:p>
          <a:p>
            <a:r>
              <a:rPr lang="ko-KR" altLang="en-US" sz="1600" dirty="0">
                <a:solidFill>
                  <a:schemeClr val="accent6"/>
                </a:solidFill>
                <a:ea typeface="맑은 고딕"/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duration</a:t>
            </a:r>
            <a:r>
              <a:rPr lang="af-ZA" sz="1600" dirty="0">
                <a:solidFill>
                  <a:schemeClr val="accent6"/>
                </a:solidFill>
              </a:rPr>
              <a:t> = </a:t>
            </a:r>
            <a:r>
              <a:rPr lang="af-ZA" sz="1600" dirty="0" err="1">
                <a:solidFill>
                  <a:schemeClr val="accent6"/>
                </a:solidFill>
              </a:rPr>
              <a:t>pulseIn</a:t>
            </a:r>
            <a:r>
              <a:rPr lang="af-ZA" sz="1600" dirty="0">
                <a:solidFill>
                  <a:schemeClr val="accent6"/>
                </a:solidFill>
              </a:rPr>
              <a:t> (</a:t>
            </a:r>
            <a:r>
              <a:rPr lang="af-ZA" sz="1600" dirty="0" err="1">
                <a:solidFill>
                  <a:schemeClr val="accent6"/>
                </a:solidFill>
              </a:rPr>
              <a:t>Echo</a:t>
            </a:r>
            <a:r>
              <a:rPr lang="af-ZA" sz="1600" dirty="0">
                <a:solidFill>
                  <a:schemeClr val="accent6"/>
                </a:solidFill>
              </a:rPr>
              <a:t>, HIGH);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cm = </a:t>
            </a:r>
            <a:r>
              <a:rPr lang="af-ZA" sz="1600" dirty="0" err="1">
                <a:solidFill>
                  <a:schemeClr val="accent6"/>
                </a:solidFill>
              </a:rPr>
              <a:t>duration</a:t>
            </a:r>
            <a:r>
              <a:rPr lang="af-ZA" sz="1600" dirty="0">
                <a:solidFill>
                  <a:schemeClr val="accent6"/>
                </a:solidFill>
              </a:rPr>
              <a:t>*340/10000/2;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Serial.println</a:t>
            </a:r>
            <a:r>
              <a:rPr lang="af-ZA" sz="1600" dirty="0">
                <a:solidFill>
                  <a:schemeClr val="accent6"/>
                </a:solidFill>
              </a:rPr>
              <a:t>(cm);//</a:t>
            </a:r>
            <a:r>
              <a:rPr lang="ko-KR" altLang="en-US" sz="1600" dirty="0">
                <a:solidFill>
                  <a:schemeClr val="accent6"/>
                </a:solidFill>
                <a:ea typeface="맑은 고딕"/>
              </a:rPr>
              <a:t>확인을 </a:t>
            </a:r>
            <a:r>
              <a:rPr lang="ko-KR" altLang="en-US" sz="1600" dirty="0" err="1">
                <a:solidFill>
                  <a:schemeClr val="accent6"/>
                </a:solidFill>
                <a:ea typeface="맑은 고딕"/>
              </a:rPr>
              <a:t>위한것</a:t>
            </a:r>
            <a:endParaRPr lang="ko-KR" altLang="en-US" sz="1600" dirty="0">
              <a:solidFill>
                <a:schemeClr val="accent6"/>
              </a:solidFill>
              <a:ea typeface="맑은 고딕"/>
            </a:endParaRPr>
          </a:p>
          <a:p>
            <a:endParaRPr lang="ko-KR" altLang="en-US" sz="1600" dirty="0">
              <a:solidFill>
                <a:schemeClr val="accent6"/>
              </a:solidFill>
              <a:ea typeface="맑은 고딕"/>
            </a:endParaRPr>
          </a:p>
          <a:p>
            <a:r>
              <a:rPr lang="ko-KR" altLang="en-US" sz="1600" dirty="0">
                <a:solidFill>
                  <a:schemeClr val="accent6"/>
                </a:solidFill>
                <a:ea typeface="맑은 고딕"/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if</a:t>
            </a:r>
            <a:r>
              <a:rPr lang="af-ZA" sz="1600" dirty="0">
                <a:solidFill>
                  <a:schemeClr val="accent6"/>
                </a:solidFill>
              </a:rPr>
              <a:t>(cm&lt;10.0)//10cm</a:t>
            </a:r>
            <a:r>
              <a:rPr lang="ko-KR" altLang="en-US" sz="1600" dirty="0">
                <a:solidFill>
                  <a:schemeClr val="accent6"/>
                </a:solidFill>
                <a:ea typeface="맑은 고딕"/>
              </a:rPr>
              <a:t>이하일때 정지</a:t>
            </a:r>
          </a:p>
          <a:p>
            <a:r>
              <a:rPr lang="ko-KR" altLang="en-US" sz="1600" dirty="0">
                <a:solidFill>
                  <a:schemeClr val="accent6"/>
                </a:solidFill>
                <a:ea typeface="맑은 고딕"/>
              </a:rPr>
              <a:t> </a:t>
            </a:r>
            <a:r>
              <a:rPr lang="en-US" altLang="ko-KR" sz="1600" dirty="0">
                <a:solidFill>
                  <a:schemeClr val="accent6"/>
                </a:solidFill>
                <a:ea typeface="맑은 고딕"/>
              </a:rPr>
              <a:t>{</a:t>
            </a:r>
          </a:p>
          <a:p>
            <a:r>
              <a:rPr lang="en-US" altLang="ko-KR" sz="1600" dirty="0">
                <a:solidFill>
                  <a:schemeClr val="accent6"/>
                </a:solidFill>
                <a:ea typeface="맑은 고딕"/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digitalWrite</a:t>
            </a:r>
            <a:r>
              <a:rPr lang="af-ZA" sz="1600" dirty="0">
                <a:solidFill>
                  <a:schemeClr val="accent6"/>
                </a:solidFill>
              </a:rPr>
              <a:t>(GREEN, HIGH);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digitalWrite</a:t>
            </a:r>
            <a:r>
              <a:rPr lang="af-ZA" sz="1600" dirty="0">
                <a:solidFill>
                  <a:schemeClr val="accent6"/>
                </a:solidFill>
              </a:rPr>
              <a:t>(BLUE,HIGH); 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speed</a:t>
            </a:r>
            <a:r>
              <a:rPr lang="af-ZA" sz="1600" dirty="0">
                <a:solidFill>
                  <a:schemeClr val="accent6"/>
                </a:solidFill>
              </a:rPr>
              <a:t>=0;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}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else </a:t>
            </a:r>
            <a:r>
              <a:rPr lang="af-ZA" sz="1600" dirty="0" err="1">
                <a:solidFill>
                  <a:schemeClr val="accent6"/>
                </a:solidFill>
              </a:rPr>
              <a:t>if</a:t>
            </a:r>
            <a:r>
              <a:rPr lang="af-ZA" sz="1600" dirty="0">
                <a:solidFill>
                  <a:schemeClr val="accent6"/>
                </a:solidFill>
              </a:rPr>
              <a:t>(cm&lt;20.0 &amp;&amp; cm&gt;10.0)//10cm</a:t>
            </a:r>
            <a:r>
              <a:rPr lang="ko-KR" altLang="en-US" sz="1600" dirty="0">
                <a:solidFill>
                  <a:schemeClr val="accent6"/>
                </a:solidFill>
                <a:ea typeface="맑은 고딕"/>
              </a:rPr>
              <a:t>초과 </a:t>
            </a:r>
            <a:r>
              <a:rPr lang="en-US" altLang="ko-KR" sz="1600" dirty="0">
                <a:solidFill>
                  <a:schemeClr val="accent6"/>
                </a:solidFill>
                <a:ea typeface="맑은 고딕"/>
              </a:rPr>
              <a:t>20</a:t>
            </a:r>
            <a:r>
              <a:rPr lang="af-ZA" sz="1600" dirty="0">
                <a:solidFill>
                  <a:schemeClr val="accent6"/>
                </a:solidFill>
              </a:rPr>
              <a:t>cm</a:t>
            </a:r>
            <a:r>
              <a:rPr lang="ko-KR" altLang="en-US" sz="1600" dirty="0">
                <a:solidFill>
                  <a:schemeClr val="accent6"/>
                </a:solidFill>
                <a:ea typeface="맑은 고딕"/>
              </a:rPr>
              <a:t>미만 감속</a:t>
            </a:r>
          </a:p>
          <a:p>
            <a:r>
              <a:rPr lang="ko-KR" altLang="en-US" sz="1600" dirty="0">
                <a:solidFill>
                  <a:schemeClr val="accent6"/>
                </a:solidFill>
                <a:ea typeface="맑은 고딕"/>
              </a:rPr>
              <a:t> </a:t>
            </a:r>
            <a:r>
              <a:rPr lang="en-US" altLang="ko-KR" sz="1600" dirty="0">
                <a:solidFill>
                  <a:schemeClr val="accent6"/>
                </a:solidFill>
                <a:ea typeface="맑은 고딕"/>
              </a:rPr>
              <a:t>{</a:t>
            </a:r>
          </a:p>
          <a:p>
            <a:r>
              <a:rPr lang="en-US" altLang="ko-KR" sz="1600" dirty="0">
                <a:solidFill>
                  <a:schemeClr val="accent6"/>
                </a:solidFill>
                <a:ea typeface="맑은 고딕"/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digitalWrite</a:t>
            </a:r>
            <a:r>
              <a:rPr lang="af-ZA" sz="1600" dirty="0">
                <a:solidFill>
                  <a:schemeClr val="accent6"/>
                </a:solidFill>
              </a:rPr>
              <a:t>(GREEN, HIGH);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</a:t>
            </a:r>
            <a:r>
              <a:rPr lang="af-ZA" sz="1600" dirty="0" err="1">
                <a:solidFill>
                  <a:schemeClr val="accent6"/>
                </a:solidFill>
              </a:rPr>
              <a:t>speed</a:t>
            </a:r>
            <a:r>
              <a:rPr lang="af-ZA" sz="1600" dirty="0">
                <a:solidFill>
                  <a:schemeClr val="accent6"/>
                </a:solidFill>
              </a:rPr>
              <a:t>=80;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 }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r>
              <a:rPr lang="af-ZA" sz="1600" dirty="0">
                <a:solidFill>
                  <a:schemeClr val="accent6"/>
                </a:solidFill>
              </a:rPr>
              <a:t>}</a:t>
            </a:r>
            <a:endParaRPr lang="af-ZA" sz="1600">
              <a:solidFill>
                <a:schemeClr val="accent6"/>
              </a:solidFill>
              <a:ea typeface="맑은 고딕"/>
            </a:endParaRPr>
          </a:p>
          <a:p>
            <a:endParaRPr lang="af-ZA" sz="1600" dirty="0">
              <a:ea typeface="맑은 고딕"/>
            </a:endParaRPr>
          </a:p>
          <a:p>
            <a:endParaRPr lang="af-ZA" altLang="ko-KR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695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</Words>
  <Application>Microsoft Office PowerPoint</Application>
  <PresentationFormat>와이드스크린</PresentationFormat>
  <Paragraphs>13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Theme</vt:lpstr>
      <vt:lpstr>라인트레이서 프로젝트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라인트레이서 프로젝트 보고서</dc:title>
  <dc:creator>KIM TAEKLIM</dc:creator>
  <cp:lastModifiedBy>KIM TAEKLIM</cp:lastModifiedBy>
  <cp:revision>636</cp:revision>
  <dcterms:created xsi:type="dcterms:W3CDTF">2022-11-08T13:55:22Z</dcterms:created>
  <dcterms:modified xsi:type="dcterms:W3CDTF">2022-11-13T13:18:18Z</dcterms:modified>
</cp:coreProperties>
</file>